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69" r:id="rId2"/>
    <p:sldId id="319" r:id="rId3"/>
    <p:sldId id="321" r:id="rId4"/>
    <p:sldId id="322" r:id="rId5"/>
    <p:sldId id="277" r:id="rId6"/>
    <p:sldId id="278" r:id="rId7"/>
    <p:sldId id="279" r:id="rId8"/>
    <p:sldId id="280" r:id="rId9"/>
    <p:sldId id="281" r:id="rId10"/>
    <p:sldId id="282" r:id="rId11"/>
    <p:sldId id="283" r:id="rId12"/>
    <p:sldId id="285" r:id="rId13"/>
    <p:sldId id="286" r:id="rId14"/>
    <p:sldId id="287" r:id="rId15"/>
    <p:sldId id="288" r:id="rId16"/>
    <p:sldId id="289" r:id="rId17"/>
    <p:sldId id="291" r:id="rId18"/>
    <p:sldId id="290" r:id="rId19"/>
    <p:sldId id="292" r:id="rId20"/>
    <p:sldId id="293" r:id="rId21"/>
    <p:sldId id="294" r:id="rId22"/>
    <p:sldId id="300" r:id="rId23"/>
    <p:sldId id="306" r:id="rId24"/>
    <p:sldId id="304" r:id="rId25"/>
    <p:sldId id="303" r:id="rId26"/>
    <p:sldId id="323" r:id="rId27"/>
    <p:sldId id="324" r:id="rId28"/>
    <p:sldId id="325" r:id="rId29"/>
    <p:sldId id="326" r:id="rId30"/>
    <p:sldId id="327" r:id="rId31"/>
    <p:sldId id="328" r:id="rId3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9" autoAdjust="0"/>
    <p:restoredTop sz="90925" autoAdjust="0"/>
  </p:normalViewPr>
  <p:slideViewPr>
    <p:cSldViewPr>
      <p:cViewPr varScale="1">
        <p:scale>
          <a:sx n="67" d="100"/>
          <a:sy n="67" d="100"/>
        </p:scale>
        <p:origin x="-60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279F5-801E-4C35-A9DE-701D80DA921E}" type="datetimeFigureOut">
              <a:rPr lang="en-US" smtClean="0"/>
              <a:pPr/>
              <a:t>9/10/2012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91344-3A9D-44BB-A100-D1E8E9AC716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26</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US" baseline="0" dirty="0" smtClean="0"/>
              <a:t>We need to be careful of painting with too broad a brush. This is general and not to the same degree everywhere, but common enough to consider.</a:t>
            </a:r>
          </a:p>
          <a:p>
            <a:pPr marL="228600" indent="-228600">
              <a:buNone/>
            </a:pPr>
            <a:endParaRPr lang="en-US" baseline="0" dirty="0" smtClean="0"/>
          </a:p>
          <a:p>
            <a:pPr marL="228600" indent="-228600">
              <a:buAutoNum type="arabicPeriod"/>
            </a:pPr>
            <a:r>
              <a:rPr lang="en-US" baseline="0" dirty="0" smtClean="0"/>
              <a:t>They feel betrayed by authorities. Why? Politicians, parents, corporations have all let them down. And they are mad. Sex &amp; money scandals have added to this with religious authorities. Jim Jones &amp; David Koresh have shown the dangers of blind obedience.</a:t>
            </a:r>
          </a:p>
          <a:p>
            <a:pPr marL="228600" indent="-228600">
              <a:buAutoNum type="arabicPeriod"/>
            </a:pPr>
            <a:r>
              <a:rPr lang="en-US" baseline="0" dirty="0" smtClean="0"/>
              <a:t>Internet has helped them question everything. So much is exposed as false. Science has failed to give answers. Religion has given shallow answers. Evolution has proven Bible wrong. Discovery &amp; History Channels have helped.</a:t>
            </a:r>
          </a:p>
          <a:p>
            <a:pPr marL="228600" indent="-228600">
              <a:buAutoNum type="arabicPeriod"/>
            </a:pPr>
            <a:r>
              <a:rPr lang="en-US" baseline="0" dirty="0" smtClean="0"/>
              <a:t>Strong individualism. Multiculturalism.</a:t>
            </a:r>
          </a:p>
          <a:p>
            <a:pPr marL="228600" indent="-228600">
              <a:buAutoNum type="arabicPeriod"/>
            </a:pPr>
            <a:r>
              <a:rPr lang="en-US" baseline="0" dirty="0" smtClean="0"/>
              <a:t>What we feel is all that counts because that’s all we know. Subjectivism. We’ve been told to trust our hearts.</a:t>
            </a:r>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27</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228600" indent="-228600">
              <a:buAutoNum type="arabicPeriod"/>
            </a:pPr>
            <a:r>
              <a:rPr lang="en-US" baseline="0" dirty="0" smtClean="0"/>
              <a:t>We exist in bubbles. Don’t attend community functions or join community organizations. Only hang out with Christians and participate in Christian activities. ALSO, we can even have bubbles within the church—hanging with those in the church who are like-minded. Oh, and only listen to Christian music and watch the Hallmark Channel and Seventh Heaven reruns. You can’t risk exposing your mind to how the culture actually thinks and feels.</a:t>
            </a:r>
          </a:p>
          <a:p>
            <a:pPr marL="228600" indent="-228600">
              <a:buAutoNum type="arabicPeriod"/>
            </a:pPr>
            <a:r>
              <a:rPr lang="en-US" baseline="0" dirty="0" smtClean="0"/>
              <a:t>Use lots of terms like “saved,” “lost,” “born again,” “I’m a whosoever,” “I’m on the glory road,” and never explain what you mean.</a:t>
            </a:r>
          </a:p>
          <a:p>
            <a:pPr marL="228600" indent="-228600">
              <a:buAutoNum type="arabicPeriod"/>
            </a:pPr>
            <a:r>
              <a:rPr lang="en-US" baseline="0" dirty="0" smtClean="0"/>
              <a:t>Or at least speak like you do. Talk about how stuff in the Bible is so easy. Especially make remarks about how stupid people are (or wicked) who can’t see it so clearly. Contemporary listeners love authority figures who think they know everything.</a:t>
            </a:r>
          </a:p>
          <a:p>
            <a:pPr marL="228600" indent="-228600">
              <a:buAutoNum type="arabicPeriod"/>
            </a:pPr>
            <a:r>
              <a:rPr lang="en-US" baseline="0" dirty="0" smtClean="0"/>
              <a:t>Don’t ever laugh at yourself. If anyone ever says anything negative about you, deal with it in the pulpit. Constantly remind them that you are the pastor and that the Bible commands people to submit to your authority. After all, real authority is that which is forced and imposed. </a:t>
            </a:r>
            <a:r>
              <a:rPr lang="en-US" baseline="0" dirty="0" err="1" smtClean="0"/>
              <a:t>Postmoderns</a:t>
            </a:r>
            <a:r>
              <a:rPr lang="en-US" baseline="0" dirty="0" smtClean="0"/>
              <a:t> love strong and angry authority figures.</a:t>
            </a:r>
          </a:p>
          <a:p>
            <a:pPr marL="228600" indent="-228600">
              <a:buAutoNum type="arabicPeriod"/>
            </a:pPr>
            <a:r>
              <a:rPr lang="en-US" baseline="0" dirty="0" smtClean="0"/>
              <a:t>Refer to atheists as stupid. You can even quote Psalm 14:1 or 53:1. Speak very negatively about Sodomites and fornicators. Make sure to alienate everyone in whichever political party is godless. Oh, and always refer to people who trick-or-treat as devil worshipers.</a:t>
            </a:r>
          </a:p>
          <a:p>
            <a:pPr marL="228600" indent="-228600">
              <a:buAutoNum type="arabicPeriod"/>
            </a:pPr>
            <a:r>
              <a:rPr lang="en-US" baseline="0" dirty="0" smtClean="0"/>
              <a:t>Disney, Hollywood, and Subaru will always be the enemies, but that doesn’t mean you can’t find other people to boycott. After all, we must teach them a lesson. A good place to start is with businesses who say “Happy Holidays.”</a:t>
            </a:r>
          </a:p>
          <a:p>
            <a:pPr marL="228600" indent="-228600">
              <a:buAutoNum type="arabicPeriod"/>
            </a:pPr>
            <a:r>
              <a:rPr lang="en-US" baseline="0" dirty="0" smtClean="0"/>
              <a:t>Pagans don’t deserve your respect. You can get all the information about Islam, Judaism, Catholicism, Mormonism, Darwinism, and any other -ism by reading blogs and forwarded e-mails. The best way to win people to Christ is to preach against things they don’t actually believe.</a:t>
            </a:r>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28</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US" baseline="0" dirty="0" smtClean="0"/>
              <a:t>How do we speak to people that reject authority, are skeptical, hear with their eyes, and think with their hearts?</a:t>
            </a:r>
          </a:p>
          <a:p>
            <a:pPr marL="228600" indent="-228600">
              <a:buNone/>
            </a:pPr>
            <a:endParaRPr lang="en-US" baseline="0" dirty="0" smtClean="0"/>
          </a:p>
          <a:p>
            <a:pPr marL="228600" indent="-228600">
              <a:buAutoNum type="arabicPeriod"/>
            </a:pPr>
            <a:r>
              <a:rPr lang="en-US" baseline="0" dirty="0" smtClean="0"/>
              <a:t>Learn to tell stories. Read Calvin Miller. Become friends with a story-teller. Don’t need all stories, but need to learn to tell them and tell them well.</a:t>
            </a:r>
          </a:p>
          <a:p>
            <a:pPr marL="228600" indent="-228600">
              <a:buAutoNum type="arabicPeriod"/>
            </a:pPr>
            <a:r>
              <a:rPr lang="en-US" baseline="0" dirty="0" smtClean="0"/>
              <a:t>Don’t be afraid to be theological. Give a theological vocabulary.</a:t>
            </a:r>
          </a:p>
          <a:p>
            <a:pPr marL="228600" indent="-228600">
              <a:buAutoNum type="arabicPeriod"/>
            </a:pPr>
            <a:r>
              <a:rPr lang="en-US" baseline="0" dirty="0" smtClean="0"/>
              <a:t>Theological and philosophical. Again, avoid </a:t>
            </a:r>
            <a:r>
              <a:rPr lang="en-US" baseline="0" dirty="0" err="1" smtClean="0"/>
              <a:t>strawmen</a:t>
            </a:r>
            <a:r>
              <a:rPr lang="en-US" baseline="0" dirty="0" smtClean="0"/>
              <a:t>.</a:t>
            </a:r>
          </a:p>
          <a:p>
            <a:pPr marL="228600" indent="-228600">
              <a:buAutoNum type="arabicPeriod"/>
            </a:pPr>
            <a:r>
              <a:rPr lang="en-US" baseline="0" dirty="0" smtClean="0"/>
              <a:t>People are suffering from information overload, but people are addicted to information. However, they are still enamored with transcendence. Where did I come from? What am I here for? How do I know that God exists? Where will I go when I die? Give them the wonder and beauty of God without trying to make everything analytical and compact.</a:t>
            </a:r>
          </a:p>
          <a:p>
            <a:pPr marL="228600" indent="-228600">
              <a:buAutoNum type="arabicPeriod"/>
            </a:pPr>
            <a:r>
              <a:rPr lang="en-US" baseline="0" dirty="0" smtClean="0"/>
              <a:t>Disillusioned by modernity. Created in image &amp; likeness of God. Incarnation &amp; resurrection of Christ. Hope of eternity.</a:t>
            </a:r>
          </a:p>
          <a:p>
            <a:pPr marL="228600" indent="-228600">
              <a:buAutoNum type="arabicPeriod"/>
            </a:pPr>
            <a:r>
              <a:rPr lang="en-US" baseline="0" dirty="0" smtClean="0"/>
              <a:t>The Christian faith provides the answers to life’s problems. Tell them why they can place their faith in something that is real.</a:t>
            </a:r>
          </a:p>
          <a:p>
            <a:pPr marL="228600" indent="-228600">
              <a:buAutoNum type="arabicPeriod"/>
            </a:pPr>
            <a:r>
              <a:rPr lang="en-US" baseline="0" dirty="0" smtClean="0"/>
              <a:t>Be confident about absolute truth claims, and explain why.</a:t>
            </a:r>
          </a:p>
          <a:p>
            <a:pPr marL="228600" indent="-228600">
              <a:buAutoNum type="arabicPeriod"/>
            </a:pPr>
            <a:r>
              <a:rPr lang="en-US" baseline="0" dirty="0" smtClean="0"/>
              <a:t>Who He is. What He has done.</a:t>
            </a:r>
          </a:p>
          <a:p>
            <a:pPr marL="228600" indent="-228600">
              <a:buAutoNum type="arabicPeriod"/>
            </a:pPr>
            <a:endParaRPr lang="en-US" baseline="0" dirty="0" smtClean="0"/>
          </a:p>
          <a:p>
            <a:pPr marL="228600" indent="-228600">
              <a:buNone/>
            </a:pPr>
            <a:r>
              <a:rPr lang="en-US" baseline="0" dirty="0" smtClean="0"/>
              <a:t>We will need to use these to the extent that our context demands.</a:t>
            </a:r>
          </a:p>
          <a:p>
            <a:pPr marL="228600" indent="-228600">
              <a:buAutoNum type="arabicPeriod"/>
            </a:pPr>
            <a:endParaRPr lang="en-US" baseline="0" dirty="0" smtClean="0"/>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29</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is actually important in apologetics. Many church contexts might be ok with certain of these elements missing, but not in a postmodern setting, and not to skeptics.</a:t>
            </a:r>
          </a:p>
          <a:p>
            <a:endParaRPr lang="en-US" baseline="0" dirty="0" smtClean="0"/>
          </a:p>
          <a:p>
            <a:pPr marL="228600" indent="-228600">
              <a:buAutoNum type="arabicPeriod"/>
            </a:pPr>
            <a:r>
              <a:rPr lang="en-US" baseline="0" dirty="0" smtClean="0"/>
              <a:t>Be funny, but don’t have to tell jokes.</a:t>
            </a:r>
          </a:p>
          <a:p>
            <a:pPr marL="228600" indent="-228600">
              <a:buAutoNum type="arabicPeriod"/>
            </a:pPr>
            <a:r>
              <a:rPr lang="en-US" baseline="0" dirty="0" smtClean="0"/>
              <a:t>They know if you’re faking it. Preachers have egos &amp; insecurities. Work on it. Admit when you are wrong. Laugh at yourself. Don’t take yourself too seriously.</a:t>
            </a:r>
          </a:p>
          <a:p>
            <a:pPr marL="228600" indent="-228600">
              <a:buAutoNum type="arabicPeriod"/>
            </a:pPr>
            <a:r>
              <a:rPr lang="en-US" baseline="0" dirty="0" smtClean="0"/>
              <a:t>You speak as God’s spokesman. Don’t apologize.</a:t>
            </a:r>
          </a:p>
          <a:p>
            <a:pPr marL="228600" indent="-228600">
              <a:buAutoNum type="arabicPeriod"/>
            </a:pPr>
            <a:r>
              <a:rPr lang="en-US" baseline="0" dirty="0" smtClean="0"/>
              <a:t>Brutal honesty is one thing, but brutality is another. 2 Timothy 2:22-26. Respect. Kindness. Gentleness.</a:t>
            </a:r>
          </a:p>
          <a:p>
            <a:pPr marL="228600" indent="-228600">
              <a:buAutoNum type="arabicPeriod"/>
            </a:pPr>
            <a:endParaRPr lang="en-US" baseline="0" dirty="0" smtClean="0"/>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30</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CA3E622-DE32-442E-8499-815C3E0CE9B9}" type="slidenum">
              <a:rPr lang="en-US" smtClean="0">
                <a:solidFill>
                  <a:prstClr val="black"/>
                </a:solidFill>
              </a:rPr>
              <a:pPr/>
              <a:t>31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674A693C-ACF6-4AE1-98EF-0C0DC9CEE832}"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564365C-953C-4D5C-BB72-01133E92138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7DE24AE-1B5A-4FAC-85BF-BEA8E3171A02}"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051D234-F051-475F-9CEF-B77C0FEC6053}"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F1CBD2D-D306-4654-932A-2C4BDC42B693}"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D10BE6B-F9A4-44BB-A368-C8D5CFC59894}"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D3379AE-D019-494D-B497-44375B9B7959}"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652D624B-E13D-4B70-BFF4-2924DD8FBF1F}"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07BB264-4BFD-4F9E-A5FD-07C707BFC6B1}"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54DB5137-31D7-479D-BC1F-74917ADCEA66}"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CF585F4-685D-4A9D-A806-C627584DACBF}"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62AAC5C6-355A-4B5B-A2F5-6860710FD404}"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7924800" cy="4524375"/>
          </a:xfrm>
          <a:prstGeom prst="rect">
            <a:avLst/>
          </a:prstGeom>
          <a:noFill/>
        </p:spPr>
        <p:txBody>
          <a:bodyPr>
            <a:spAutoFit/>
          </a:bodyPr>
          <a:lstStyle/>
          <a:p>
            <a:pPr algn="ctr">
              <a:defRPr/>
            </a:pPr>
            <a:endParaRPr lang="en-US" sz="7200" dirty="0">
              <a:solidFill>
                <a:srgbClr val="FFC000"/>
              </a:solidFill>
              <a:effectLst>
                <a:outerShdw blurRad="38100" dist="38100" dir="2700000" algn="tl">
                  <a:srgbClr val="000000">
                    <a:alpha val="43137"/>
                  </a:srgbClr>
                </a:outerShdw>
              </a:effectLst>
            </a:endParaRPr>
          </a:p>
          <a:p>
            <a:pPr algn="ctr">
              <a:defRPr/>
            </a:pPr>
            <a:r>
              <a:rPr lang="en-US" sz="7200" i="1" dirty="0">
                <a:solidFill>
                  <a:srgbClr val="FFC000"/>
                </a:solidFill>
                <a:effectLst>
                  <a:outerShdw blurRad="38100" dist="38100" dir="2700000" algn="tl">
                    <a:srgbClr val="000000">
                      <a:alpha val="43137"/>
                    </a:srgbClr>
                  </a:outerShdw>
                </a:effectLst>
              </a:rPr>
              <a:t>What Is It?</a:t>
            </a:r>
            <a:r>
              <a:rPr lang="en-US" sz="7200" dirty="0">
                <a:solidFill>
                  <a:srgbClr val="FFC000"/>
                </a:solidFill>
                <a:effectLst>
                  <a:outerShdw blurRad="38100" dist="38100" dir="2700000" algn="tl">
                    <a:srgbClr val="000000">
                      <a:alpha val="43137"/>
                    </a:srgbClr>
                  </a:outerShdw>
                </a:effectLst>
              </a:rPr>
              <a:t/>
            </a:r>
            <a:br>
              <a:rPr lang="en-US" sz="7200" dirty="0">
                <a:solidFill>
                  <a:srgbClr val="FFC000"/>
                </a:solidFill>
                <a:effectLst>
                  <a:outerShdw blurRad="38100" dist="38100" dir="2700000" algn="tl">
                    <a:srgbClr val="000000">
                      <a:alpha val="43137"/>
                    </a:srgbClr>
                  </a:outerShdw>
                </a:effectLst>
              </a:rPr>
            </a:br>
            <a:r>
              <a:rPr lang="en-US" sz="7200" dirty="0">
                <a:solidFill>
                  <a:srgbClr val="FFC000"/>
                </a:solidFill>
                <a:effectLst>
                  <a:outerShdw blurRad="38100" dist="38100" dir="2700000" algn="tl">
                    <a:srgbClr val="000000">
                      <a:alpha val="43137"/>
                    </a:srgbClr>
                  </a:outerShdw>
                </a:effectLst>
              </a:rPr>
              <a:t>Eight Characteristics of Postmodernism</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154488"/>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5"/>
              <a:defRPr/>
            </a:pPr>
            <a:r>
              <a:rPr lang="en-US" sz="2800" i="1" u="sng" dirty="0">
                <a:effectLst>
                  <a:outerShdw blurRad="38100" dist="38100" dir="2700000" algn="tl">
                    <a:srgbClr val="000000">
                      <a:alpha val="43137"/>
                    </a:srgbClr>
                  </a:outerShdw>
                </a:effectLst>
                <a:latin typeface="Arial" charset="0"/>
              </a:rPr>
              <a:t>The mainstream of Western thought is ignored in favor of that which is on the margin of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Western culture.</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Derrida cites Cezanne’s statement, “I do not ‘concentrate’ on those points that appear to be most ‘important,’ ‘central,’ ‘crucial.’ Rather I </a:t>
            </a:r>
            <a:r>
              <a:rPr lang="en-US" dirty="0" err="1">
                <a:effectLst>
                  <a:outerShdw blurRad="38100" dist="38100" dir="2700000" algn="tl">
                    <a:srgbClr val="000000">
                      <a:alpha val="43137"/>
                    </a:srgbClr>
                  </a:outerShdw>
                </a:effectLst>
                <a:latin typeface="Arial" charset="0"/>
              </a:rPr>
              <a:t>deconcentrate</a:t>
            </a:r>
            <a:r>
              <a:rPr lang="en-US" dirty="0">
                <a:effectLst>
                  <a:outerShdw blurRad="38100" dist="38100" dir="2700000" algn="tl">
                    <a:srgbClr val="000000">
                      <a:alpha val="43137"/>
                    </a:srgbClr>
                  </a:outerShdw>
                </a:effectLst>
                <a:latin typeface="Arial" charset="0"/>
              </a:rPr>
              <a:t>, and it is the secondary, eccentric, latter, marginal, parasitic, borderline cases which are ‘important’ to be” (Doty, 27).</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1268"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1269" name="Picture 9" descr="Jacques Derrida.jpg"/>
          <p:cNvPicPr>
            <a:picLocks noChangeAspect="1"/>
          </p:cNvPicPr>
          <p:nvPr/>
        </p:nvPicPr>
        <p:blipFill>
          <a:blip r:embed="rId2" cstate="print"/>
          <a:srcRect l="6364" t="6363" b="3938"/>
          <a:stretch>
            <a:fillRect/>
          </a:stretch>
        </p:blipFill>
        <p:spPr bwMode="auto">
          <a:xfrm>
            <a:off x="685800" y="2743200"/>
            <a:ext cx="1484313" cy="2133600"/>
          </a:xfrm>
          <a:prstGeom prst="rect">
            <a:avLst/>
          </a:prstGeom>
          <a:noFill/>
          <a:ln w="9525">
            <a:noFill/>
            <a:miter lim="800000"/>
            <a:headEnd/>
            <a:tailEnd/>
          </a:ln>
        </p:spPr>
      </p:pic>
      <p:pic>
        <p:nvPicPr>
          <p:cNvPr id="11270" name="Picture 10" descr="Derrida's book.jpg"/>
          <p:cNvPicPr>
            <a:picLocks noChangeAspect="1"/>
          </p:cNvPicPr>
          <p:nvPr/>
        </p:nvPicPr>
        <p:blipFill>
          <a:blip r:embed="rId3" cstate="print"/>
          <a:srcRect/>
          <a:stretch>
            <a:fillRect/>
          </a:stretch>
        </p:blipFill>
        <p:spPr bwMode="auto">
          <a:xfrm>
            <a:off x="1600200" y="4419600"/>
            <a:ext cx="1196975" cy="18621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1" end="1"/>
                                            </p:txEl>
                                          </p:spTgt>
                                        </p:tgtEl>
                                        <p:attrNameLst>
                                          <p:attrName>style.visibility</p:attrName>
                                        </p:attrNameLst>
                                      </p:cBhvr>
                                      <p:to>
                                        <p:strVal val="visible"/>
                                      </p:to>
                                    </p:set>
                                    <p:anim calcmode="lin" valueType="num">
                                      <p:cBhvr additive="base">
                                        <p:cTn id="13"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416300"/>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The postmodernist doctrine of historicism “has helped free us, gradually but steadily, from theology and metaphysics—from the temptation to look for an escape from time and chance” (Rorty, xiii).</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2292"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7" name="Picture 6" descr="Richard Rorty.jpg"/>
          <p:cNvPicPr>
            <a:picLocks noChangeAspect="1"/>
          </p:cNvPicPr>
          <p:nvPr/>
        </p:nvPicPr>
        <p:blipFill>
          <a:blip r:embed="rId2" cstate="print"/>
          <a:srcRect/>
          <a:stretch>
            <a:fillRect/>
          </a:stretch>
        </p:blipFill>
        <p:spPr bwMode="auto">
          <a:xfrm>
            <a:off x="914400" y="2743200"/>
            <a:ext cx="1387475" cy="2032000"/>
          </a:xfrm>
          <a:prstGeom prst="rect">
            <a:avLst/>
          </a:prstGeom>
          <a:noFill/>
          <a:ln w="9525">
            <a:noFill/>
            <a:miter lim="800000"/>
            <a:headEnd/>
            <a:tailEnd/>
          </a:ln>
        </p:spPr>
      </p:pic>
      <p:pic>
        <p:nvPicPr>
          <p:cNvPr id="8" name="Picture 7" descr="Rorty's book.gif"/>
          <p:cNvPicPr>
            <a:picLocks noChangeAspect="1"/>
          </p:cNvPicPr>
          <p:nvPr/>
        </p:nvPicPr>
        <p:blipFill>
          <a:blip r:embed="rId3" cstate="print"/>
          <a:srcRect/>
          <a:stretch>
            <a:fillRect/>
          </a:stretch>
        </p:blipFill>
        <p:spPr bwMode="auto">
          <a:xfrm>
            <a:off x="1524000" y="42672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nodeType="clickEffect">
                                  <p:stCondLst>
                                    <p:cond delay="0"/>
                                  </p:stCondLst>
                                  <p:childTnLst>
                                    <p:set>
                                      <p:cBhvr>
                                        <p:cTn id="15" dur="1" fill="hold">
                                          <p:stCondLst>
                                            <p:cond delay="0"/>
                                          </p:stCondLst>
                                        </p:cTn>
                                        <p:tgtEl>
                                          <p:spTgt spid="15366">
                                            <p:txEl>
                                              <p:pRg st="1" end="1"/>
                                            </p:txEl>
                                          </p:spTgt>
                                        </p:tgtEl>
                                        <p:attrNameLst>
                                          <p:attrName>style.visibility</p:attrName>
                                        </p:attrNameLst>
                                      </p:cBhvr>
                                      <p:to>
                                        <p:strVal val="visible"/>
                                      </p:to>
                                    </p:set>
                                    <p:anim calcmode="lin" valueType="num">
                                      <p:cBhvr additive="base">
                                        <p:cTn id="16"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8" presetID="10" presetClass="entr" presetSubtype="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416300"/>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“The novel, the movie, and the TV program have, gradually but steadily, replaced the sermon and the treatise as the principal vehicles of moral change and progress” (Rorty, xvi).</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3316"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3317" name="Picture 6" descr="Richard Rorty.jpg"/>
          <p:cNvPicPr>
            <a:picLocks noChangeAspect="1"/>
          </p:cNvPicPr>
          <p:nvPr/>
        </p:nvPicPr>
        <p:blipFill>
          <a:blip r:embed="rId2" cstate="print"/>
          <a:srcRect/>
          <a:stretch>
            <a:fillRect/>
          </a:stretch>
        </p:blipFill>
        <p:spPr bwMode="auto">
          <a:xfrm>
            <a:off x="914400" y="2743200"/>
            <a:ext cx="1387475" cy="2032000"/>
          </a:xfrm>
          <a:prstGeom prst="rect">
            <a:avLst/>
          </a:prstGeom>
          <a:noFill/>
          <a:ln w="9525">
            <a:noFill/>
            <a:miter lim="800000"/>
            <a:headEnd/>
            <a:tailEnd/>
          </a:ln>
        </p:spPr>
      </p:pic>
      <p:pic>
        <p:nvPicPr>
          <p:cNvPr id="13318" name="Picture 7" descr="Rorty's book.gif"/>
          <p:cNvPicPr>
            <a:picLocks noChangeAspect="1"/>
          </p:cNvPicPr>
          <p:nvPr/>
        </p:nvPicPr>
        <p:blipFill>
          <a:blip r:embed="rId3" cstate="print"/>
          <a:srcRect/>
          <a:stretch>
            <a:fillRect/>
          </a:stretch>
        </p:blipFill>
        <p:spPr bwMode="auto">
          <a:xfrm>
            <a:off x="1524000" y="42672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1" end="1"/>
                                            </p:txEl>
                                          </p:spTgt>
                                        </p:tgtEl>
                                        <p:attrNameLst>
                                          <p:attrName>style.visibility</p:attrName>
                                        </p:attrNameLst>
                                      </p:cBhvr>
                                      <p:to>
                                        <p:strVal val="visible"/>
                                      </p:to>
                                    </p:set>
                                    <p:anim calcmode="lin" valueType="num">
                                      <p:cBhvr additive="base">
                                        <p:cTn id="7"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339650"/>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743200" lvl="2" indent="-457200">
              <a:spcBef>
                <a:spcPct val="50000"/>
              </a:spcBef>
              <a:buFont typeface="Wingdings" pitchFamily="2" charset="2"/>
              <a:buChar char="Ø"/>
              <a:defRPr/>
            </a:pPr>
            <a:endParaRPr lang="en-US" dirty="0" smtClean="0">
              <a:effectLst>
                <a:outerShdw blurRad="38100" dist="38100" dir="2700000" algn="tl">
                  <a:srgbClr val="000000">
                    <a:alpha val="43137"/>
                  </a:srgbClr>
                </a:outerShdw>
              </a:effectLst>
              <a:latin typeface="Arial" charset="0"/>
            </a:endParaRPr>
          </a:p>
          <a:p>
            <a:pPr marL="2743200" lvl="2" indent="-457200">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a:t>
            </a:r>
            <a:r>
              <a:rPr lang="en-US" dirty="0">
                <a:effectLst>
                  <a:outerShdw blurRad="38100" dist="38100" dir="2700000" algn="tl">
                    <a:srgbClr val="000000">
                      <a:alpha val="43137"/>
                    </a:srgbClr>
                  </a:outerShdw>
                </a:effectLst>
                <a:latin typeface="Arial" charset="0"/>
              </a:rPr>
              <a:t>we try to get to the point where we no longer worship anything, where we treat nothing as a quasi divinity, where we treat everything—our language, our conscience, our community—as a product of time and chance” (Rorty, 22).</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4340"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4341" name="Picture 6" descr="Richard Rorty.jpg"/>
          <p:cNvPicPr>
            <a:picLocks noChangeAspect="1"/>
          </p:cNvPicPr>
          <p:nvPr/>
        </p:nvPicPr>
        <p:blipFill>
          <a:blip r:embed="rId2" cstate="print"/>
          <a:srcRect/>
          <a:stretch>
            <a:fillRect/>
          </a:stretch>
        </p:blipFill>
        <p:spPr bwMode="auto">
          <a:xfrm>
            <a:off x="914400" y="2971800"/>
            <a:ext cx="1387475" cy="2032000"/>
          </a:xfrm>
          <a:prstGeom prst="rect">
            <a:avLst/>
          </a:prstGeom>
          <a:noFill/>
          <a:ln w="9525">
            <a:noFill/>
            <a:miter lim="800000"/>
            <a:headEnd/>
            <a:tailEnd/>
          </a:ln>
        </p:spPr>
      </p:pic>
      <p:pic>
        <p:nvPicPr>
          <p:cNvPr id="14342" name="Picture 7" descr="Rorty's book.gif"/>
          <p:cNvPicPr>
            <a:picLocks noChangeAspect="1"/>
          </p:cNvPicPr>
          <p:nvPr/>
        </p:nvPicPr>
        <p:blipFill>
          <a:blip r:embed="rId3" cstate="print"/>
          <a:srcRect/>
          <a:stretch>
            <a:fillRect/>
          </a:stretch>
        </p:blipFill>
        <p:spPr bwMode="auto">
          <a:xfrm>
            <a:off x="1752600" y="45720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2" end="2"/>
                                            </p:txEl>
                                          </p:spTgt>
                                        </p:tgtEl>
                                        <p:attrNameLst>
                                          <p:attrName>style.visibility</p:attrName>
                                        </p:attrNameLst>
                                      </p:cBhvr>
                                      <p:to>
                                        <p:strVal val="visible"/>
                                      </p:to>
                                    </p:set>
                                    <p:anim calcmode="lin" valueType="num">
                                      <p:cBhvr additive="base">
                                        <p:cTn id="7"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600986"/>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743200" lvl="2" indent="-457200">
              <a:spcBef>
                <a:spcPct val="50000"/>
              </a:spcBef>
              <a:buFont typeface="Wingdings" pitchFamily="2" charset="2"/>
              <a:buChar char="Ø"/>
              <a:defRPr/>
            </a:pPr>
            <a:endParaRPr lang="en-US" dirty="0" smtClean="0">
              <a:effectLst>
                <a:outerShdw blurRad="38100" dist="38100" dir="2700000" algn="tl">
                  <a:srgbClr val="000000">
                    <a:alpha val="43137"/>
                  </a:srgbClr>
                </a:outerShdw>
              </a:effectLst>
              <a:latin typeface="Arial" charset="0"/>
            </a:endParaRPr>
          </a:p>
          <a:p>
            <a:pPr marL="2743200" lvl="2" indent="-457200">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The </a:t>
            </a:r>
            <a:r>
              <a:rPr lang="en-US" dirty="0">
                <a:effectLst>
                  <a:outerShdw blurRad="38100" dist="38100" dir="2700000" algn="tl">
                    <a:srgbClr val="000000">
                      <a:alpha val="43137"/>
                    </a:srgbClr>
                  </a:outerShdw>
                </a:effectLst>
                <a:latin typeface="Arial" charset="0"/>
              </a:rPr>
              <a:t>liberal utopia “would be one in which no trace of divinity remained, either in the form of a </a:t>
            </a:r>
            <a:r>
              <a:rPr lang="en-US" dirty="0" err="1">
                <a:effectLst>
                  <a:outerShdw blurRad="38100" dist="38100" dir="2700000" algn="tl">
                    <a:srgbClr val="000000">
                      <a:alpha val="43137"/>
                    </a:srgbClr>
                  </a:outerShdw>
                </a:effectLst>
                <a:latin typeface="Arial" charset="0"/>
              </a:rPr>
              <a:t>divinitized</a:t>
            </a:r>
            <a:r>
              <a:rPr lang="en-US" dirty="0">
                <a:effectLst>
                  <a:outerShdw blurRad="38100" dist="38100" dir="2700000" algn="tl">
                    <a:srgbClr val="000000">
                      <a:alpha val="43137"/>
                    </a:srgbClr>
                  </a:outerShdw>
                </a:effectLst>
                <a:latin typeface="Arial" charset="0"/>
              </a:rPr>
              <a:t> world or a </a:t>
            </a:r>
            <a:r>
              <a:rPr lang="en-US" dirty="0" err="1">
                <a:effectLst>
                  <a:outerShdw blurRad="38100" dist="38100" dir="2700000" algn="tl">
                    <a:srgbClr val="000000">
                      <a:alpha val="43137"/>
                    </a:srgbClr>
                  </a:outerShdw>
                </a:effectLst>
                <a:latin typeface="Arial" charset="0"/>
              </a:rPr>
              <a:t>divinitized</a:t>
            </a:r>
            <a:r>
              <a:rPr lang="en-US" dirty="0">
                <a:effectLst>
                  <a:outerShdw blurRad="38100" dist="38100" dir="2700000" algn="tl">
                    <a:srgbClr val="000000">
                      <a:alpha val="43137"/>
                    </a:srgbClr>
                  </a:outerShdw>
                </a:effectLst>
                <a:latin typeface="Arial" charset="0"/>
              </a:rPr>
              <a:t> self” (Rorty, 45).</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5364"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5365" name="Picture 6" descr="Richard Rorty.jpg"/>
          <p:cNvPicPr>
            <a:picLocks noChangeAspect="1"/>
          </p:cNvPicPr>
          <p:nvPr/>
        </p:nvPicPr>
        <p:blipFill>
          <a:blip r:embed="rId2" cstate="print"/>
          <a:srcRect/>
          <a:stretch>
            <a:fillRect/>
          </a:stretch>
        </p:blipFill>
        <p:spPr bwMode="auto">
          <a:xfrm>
            <a:off x="304800" y="2819400"/>
            <a:ext cx="1387475" cy="2032000"/>
          </a:xfrm>
          <a:prstGeom prst="rect">
            <a:avLst/>
          </a:prstGeom>
          <a:noFill/>
          <a:ln w="9525">
            <a:noFill/>
            <a:miter lim="800000"/>
            <a:headEnd/>
            <a:tailEnd/>
          </a:ln>
        </p:spPr>
      </p:pic>
      <p:pic>
        <p:nvPicPr>
          <p:cNvPr id="2" name="Picture 7" descr="Rorty's book.gif"/>
          <p:cNvPicPr>
            <a:picLocks noChangeAspect="1"/>
          </p:cNvPicPr>
          <p:nvPr/>
        </p:nvPicPr>
        <p:blipFill>
          <a:blip r:embed="rId3" cstate="print"/>
          <a:srcRect/>
          <a:stretch>
            <a:fillRect/>
          </a:stretch>
        </p:blipFill>
        <p:spPr bwMode="auto">
          <a:xfrm>
            <a:off x="1828800" y="44196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2" end="2"/>
                                            </p:txEl>
                                          </p:spTgt>
                                        </p:tgtEl>
                                        <p:attrNameLst>
                                          <p:attrName>style.visibility</p:attrName>
                                        </p:attrNameLst>
                                      </p:cBhvr>
                                      <p:to>
                                        <p:strVal val="visible"/>
                                      </p:to>
                                    </p:set>
                                    <p:anim calcmode="lin" valueType="num">
                                      <p:cBhvr additive="base">
                                        <p:cTn id="7"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52437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“The process of de-</a:t>
            </a:r>
            <a:r>
              <a:rPr lang="en-US" dirty="0" err="1">
                <a:effectLst>
                  <a:outerShdw blurRad="38100" dist="38100" dir="2700000" algn="tl">
                    <a:srgbClr val="000000">
                      <a:alpha val="43137"/>
                    </a:srgbClr>
                  </a:outerShdw>
                </a:effectLst>
                <a:latin typeface="Arial" charset="0"/>
              </a:rPr>
              <a:t>divinitization</a:t>
            </a:r>
            <a:r>
              <a:rPr lang="en-US" dirty="0">
                <a:effectLst>
                  <a:outerShdw blurRad="38100" dist="38100" dir="2700000" algn="tl">
                    <a:srgbClr val="000000">
                      <a:alpha val="43137"/>
                    </a:srgbClr>
                  </a:outerShdw>
                </a:effectLst>
                <a:latin typeface="Arial" charset="0"/>
              </a:rPr>
              <a:t> . . . would ideally culminate in our no longer being able to see any use for the notion that finite, mortal, contingently existing human beings might derive the meanings of their lives from anything except other finite, mortal, contingently existing human beings” (Rorty, 45).</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6388"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6389" name="Picture 6" descr="Richard Rorty.jpg"/>
          <p:cNvPicPr>
            <a:picLocks noChangeAspect="1"/>
          </p:cNvPicPr>
          <p:nvPr/>
        </p:nvPicPr>
        <p:blipFill>
          <a:blip r:embed="rId2" cstate="print"/>
          <a:srcRect/>
          <a:stretch>
            <a:fillRect/>
          </a:stretch>
        </p:blipFill>
        <p:spPr bwMode="auto">
          <a:xfrm>
            <a:off x="381000" y="2743200"/>
            <a:ext cx="1387475" cy="2032000"/>
          </a:xfrm>
          <a:prstGeom prst="rect">
            <a:avLst/>
          </a:prstGeom>
          <a:noFill/>
          <a:ln w="9525">
            <a:noFill/>
            <a:miter lim="800000"/>
            <a:headEnd/>
            <a:tailEnd/>
          </a:ln>
        </p:spPr>
      </p:pic>
      <p:pic>
        <p:nvPicPr>
          <p:cNvPr id="16390" name="Picture 7" descr="Rorty's book.gif"/>
          <p:cNvPicPr>
            <a:picLocks noChangeAspect="1"/>
          </p:cNvPicPr>
          <p:nvPr/>
        </p:nvPicPr>
        <p:blipFill>
          <a:blip r:embed="rId3" cstate="print"/>
          <a:srcRect/>
          <a:stretch>
            <a:fillRect/>
          </a:stretch>
        </p:blipFill>
        <p:spPr bwMode="auto">
          <a:xfrm>
            <a:off x="1524000" y="44196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1" end="1"/>
                                            </p:txEl>
                                          </p:spTgt>
                                        </p:tgtEl>
                                        <p:attrNameLst>
                                          <p:attrName>style.visibility</p:attrName>
                                        </p:attrNameLst>
                                      </p:cBhvr>
                                      <p:to>
                                        <p:strVal val="visible"/>
                                      </p:to>
                                    </p:set>
                                    <p:anim calcmode="lin" valueType="num">
                                      <p:cBhvr additive="base">
                                        <p:cTn id="7"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52437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William Doty takes pride that postmodernism “is evident today in the professional association of religious-studies teachers, the American Academy of Religion. . . . At least in professional academic religious studies, the sky’s the limit, and nothing remains taboo any longer” (Doty, 16).</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7412"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William Doty.jpg"/>
          <p:cNvPicPr>
            <a:picLocks noChangeAspect="1"/>
          </p:cNvPicPr>
          <p:nvPr/>
        </p:nvPicPr>
        <p:blipFill>
          <a:blip r:embed="rId2" cstate="print"/>
          <a:srcRect/>
          <a:stretch>
            <a:fillRect/>
          </a:stretch>
        </p:blipFill>
        <p:spPr bwMode="auto">
          <a:xfrm>
            <a:off x="838200" y="2667000"/>
            <a:ext cx="1371600" cy="2112963"/>
          </a:xfrm>
          <a:prstGeom prst="rect">
            <a:avLst/>
          </a:prstGeom>
          <a:noFill/>
          <a:ln w="9525">
            <a:noFill/>
            <a:miter lim="800000"/>
            <a:headEnd/>
            <a:tailEnd/>
          </a:ln>
        </p:spPr>
      </p:pic>
      <p:pic>
        <p:nvPicPr>
          <p:cNvPr id="11" name="Picture 10" descr="Doty's book.jpg"/>
          <p:cNvPicPr>
            <a:picLocks noChangeAspect="1"/>
          </p:cNvPicPr>
          <p:nvPr/>
        </p:nvPicPr>
        <p:blipFill>
          <a:blip r:embed="rId3" cstate="print"/>
          <a:srcRect l="22000" t="2000" r="23334" b="8667"/>
          <a:stretch>
            <a:fillRect/>
          </a:stretch>
        </p:blipFill>
        <p:spPr bwMode="auto">
          <a:xfrm>
            <a:off x="1524000" y="4343400"/>
            <a:ext cx="1263650" cy="20653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1" end="1"/>
                                            </p:txEl>
                                          </p:spTgt>
                                        </p:tgtEl>
                                        <p:attrNameLst>
                                          <p:attrName>style.visibility</p:attrName>
                                        </p:attrNameLst>
                                      </p:cBhvr>
                                      <p:to>
                                        <p:strVal val="visible"/>
                                      </p:to>
                                    </p:set>
                                    <p:anim calcmode="lin" valueType="num">
                                      <p:cBhvr additive="base">
                                        <p:cTn id="7"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82000" cy="5078413"/>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6"/>
              <a:defRPr/>
            </a:pPr>
            <a:r>
              <a:rPr lang="en-US" sz="2800" i="1" u="sng" dirty="0">
                <a:effectLst>
                  <a:outerShdw blurRad="38100" dist="38100" dir="2700000" algn="tl">
                    <a:srgbClr val="000000">
                      <a:alpha val="43137"/>
                    </a:srgbClr>
                  </a:outerShdw>
                </a:effectLst>
                <a:latin typeface="Arial" charset="0"/>
              </a:rPr>
              <a:t>Postmodernism is opposed to traditional Christianity, although in some cases it is open to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other forms of spirituality.</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Doty thus agrees with Lynda </a:t>
            </a:r>
            <a:r>
              <a:rPr lang="en-US" dirty="0" err="1">
                <a:effectLst>
                  <a:outerShdw blurRad="38100" dist="38100" dir="2700000" algn="tl">
                    <a:srgbClr val="000000">
                      <a:alpha val="43137"/>
                    </a:srgbClr>
                  </a:outerShdw>
                </a:effectLst>
                <a:latin typeface="Arial" charset="0"/>
              </a:rPr>
              <a:t>Sexson</a:t>
            </a:r>
            <a:r>
              <a:rPr lang="en-US" dirty="0">
                <a:effectLst>
                  <a:outerShdw blurRad="38100" dist="38100" dir="2700000" algn="tl">
                    <a:srgbClr val="000000">
                      <a:alpha val="43137"/>
                    </a:srgbClr>
                  </a:outerShdw>
                </a:effectLst>
                <a:latin typeface="Arial" charset="0"/>
              </a:rPr>
              <a:t> that “we must fabricate, make up our sacred stories as we go along. . . . We do make/ create ourselves; . . . we are indeed goddesses and gods insofar as we repeatedly determine the </a:t>
            </a:r>
            <a:r>
              <a:rPr lang="en-US" dirty="0" err="1">
                <a:effectLst>
                  <a:outerShdw blurRad="38100" dist="38100" dir="2700000" algn="tl">
                    <a:srgbClr val="000000">
                      <a:alpha val="43137"/>
                    </a:srgbClr>
                  </a:outerShdw>
                </a:effectLst>
                <a:latin typeface="Arial" charset="0"/>
              </a:rPr>
              <a:t>Enframings</a:t>
            </a:r>
            <a:r>
              <a:rPr lang="en-US" dirty="0">
                <a:effectLst>
                  <a:outerShdw blurRad="38100" dist="38100" dir="2700000" algn="tl">
                    <a:srgbClr val="000000">
                      <a:alpha val="43137"/>
                    </a:srgbClr>
                  </a:outerShdw>
                </a:effectLst>
                <a:latin typeface="Arial" charset="0"/>
              </a:rPr>
              <a:t> toward which and through which everyday realities are experienced and </a:t>
            </a:r>
            <a:r>
              <a:rPr lang="en-US" dirty="0" err="1">
                <a:effectLst>
                  <a:outerShdw blurRad="38100" dist="38100" dir="2700000" algn="tl">
                    <a:srgbClr val="000000">
                      <a:alpha val="43137"/>
                    </a:srgbClr>
                  </a:outerShdw>
                </a:effectLst>
                <a:latin typeface="Arial" charset="0"/>
              </a:rPr>
              <a:t>reenvisioned</a:t>
            </a:r>
            <a:r>
              <a:rPr lang="en-US" dirty="0">
                <a:effectLst>
                  <a:outerShdw blurRad="38100" dist="38100" dir="2700000" algn="tl">
                    <a:srgbClr val="000000">
                      <a:alpha val="43137"/>
                    </a:srgbClr>
                  </a:outerShdw>
                </a:effectLst>
                <a:latin typeface="Arial" charset="0"/>
              </a:rPr>
              <a:t>” (Doty, 28).</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8436"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8437" name="Picture 9" descr="William Doty.jpg"/>
          <p:cNvPicPr>
            <a:picLocks noChangeAspect="1"/>
          </p:cNvPicPr>
          <p:nvPr/>
        </p:nvPicPr>
        <p:blipFill>
          <a:blip r:embed="rId2" cstate="print"/>
          <a:srcRect/>
          <a:stretch>
            <a:fillRect/>
          </a:stretch>
        </p:blipFill>
        <p:spPr bwMode="auto">
          <a:xfrm>
            <a:off x="838200" y="2667000"/>
            <a:ext cx="1371600" cy="2112963"/>
          </a:xfrm>
          <a:prstGeom prst="rect">
            <a:avLst/>
          </a:prstGeom>
          <a:noFill/>
          <a:ln w="9525">
            <a:noFill/>
            <a:miter lim="800000"/>
            <a:headEnd/>
            <a:tailEnd/>
          </a:ln>
        </p:spPr>
      </p:pic>
      <p:pic>
        <p:nvPicPr>
          <p:cNvPr id="18438" name="Picture 10" descr="Doty's book.jpg"/>
          <p:cNvPicPr>
            <a:picLocks noChangeAspect="1"/>
          </p:cNvPicPr>
          <p:nvPr/>
        </p:nvPicPr>
        <p:blipFill>
          <a:blip r:embed="rId3" cstate="print"/>
          <a:srcRect l="22000" t="2000" r="23334" b="8667"/>
          <a:stretch>
            <a:fillRect/>
          </a:stretch>
        </p:blipFill>
        <p:spPr bwMode="auto">
          <a:xfrm>
            <a:off x="1524000" y="4343400"/>
            <a:ext cx="1263650" cy="20653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1" end="1"/>
                                            </p:txEl>
                                          </p:spTgt>
                                        </p:tgtEl>
                                        <p:attrNameLst>
                                          <p:attrName>style.visibility</p:attrName>
                                        </p:attrNameLst>
                                      </p:cBhvr>
                                      <p:to>
                                        <p:strVal val="visible"/>
                                      </p:to>
                                    </p:set>
                                    <p:anim calcmode="lin" valueType="num">
                                      <p:cBhvr additive="base">
                                        <p:cTn id="7"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586288"/>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7"/>
              <a:defRPr/>
            </a:pPr>
            <a:r>
              <a:rPr lang="en-US" sz="2800" i="1" u="sng" dirty="0">
                <a:effectLst>
                  <a:outerShdw blurRad="38100" dist="38100" dir="2700000" algn="tl">
                    <a:srgbClr val="000000">
                      <a:alpha val="43137"/>
                    </a:srgbClr>
                  </a:outerShdw>
                </a:effectLst>
                <a:latin typeface="Arial" charset="0"/>
              </a:rPr>
              <a:t>Postmodernists discount the divine inspiration of Scripture, and emphasize modern</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reinterpretations over the original intent</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of the author.</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“For all we know, or should care, Aristotle’s metaphorical use of </a:t>
            </a:r>
            <a:r>
              <a:rPr lang="en-US" i="1" dirty="0" err="1">
                <a:effectLst>
                  <a:outerShdw blurRad="38100" dist="38100" dir="2700000" algn="tl">
                    <a:srgbClr val="000000">
                      <a:alpha val="43137"/>
                    </a:srgbClr>
                  </a:outerShdw>
                </a:effectLst>
                <a:latin typeface="Arial" charset="0"/>
              </a:rPr>
              <a:t>ousia</a:t>
            </a:r>
            <a:r>
              <a:rPr lang="en-US" dirty="0">
                <a:effectLst>
                  <a:outerShdw blurRad="38100" dist="38100" dir="2700000" algn="tl">
                    <a:srgbClr val="000000">
                      <a:alpha val="43137"/>
                    </a:srgbClr>
                  </a:outerShdw>
                </a:effectLst>
                <a:latin typeface="Arial" charset="0"/>
              </a:rPr>
              <a:t>, Saint Paul’s metaphorical use of </a:t>
            </a:r>
            <a:r>
              <a:rPr lang="en-US" i="1" dirty="0">
                <a:effectLst>
                  <a:outerShdw blurRad="38100" dist="38100" dir="2700000" algn="tl">
                    <a:srgbClr val="000000">
                      <a:alpha val="43137"/>
                    </a:srgbClr>
                  </a:outerShdw>
                </a:effectLst>
                <a:latin typeface="Arial" charset="0"/>
              </a:rPr>
              <a:t>agape</a:t>
            </a:r>
            <a:r>
              <a:rPr lang="en-US" dirty="0">
                <a:effectLst>
                  <a:outerShdw blurRad="38100" dist="38100" dir="2700000" algn="tl">
                    <a:srgbClr val="000000">
                      <a:alpha val="43137"/>
                    </a:srgbClr>
                  </a:outerShdw>
                </a:effectLst>
                <a:latin typeface="Arial" charset="0"/>
              </a:rPr>
              <a:t>, and Newton’s metaphorical use of </a:t>
            </a:r>
            <a:r>
              <a:rPr lang="en-US" i="1" dirty="0">
                <a:effectLst>
                  <a:outerShdw blurRad="38100" dist="38100" dir="2700000" algn="tl">
                    <a:srgbClr val="000000">
                      <a:alpha val="43137"/>
                    </a:srgbClr>
                  </a:outerShdw>
                </a:effectLst>
                <a:latin typeface="Arial" charset="0"/>
              </a:rPr>
              <a:t>gravitas</a:t>
            </a:r>
            <a:r>
              <a:rPr lang="en-US" dirty="0">
                <a:effectLst>
                  <a:outerShdw blurRad="38100" dist="38100" dir="2700000" algn="tl">
                    <a:srgbClr val="000000">
                      <a:alpha val="43137"/>
                    </a:srgbClr>
                  </a:outerShdw>
                </a:effectLst>
                <a:latin typeface="Arial" charset="0"/>
              </a:rPr>
              <a:t>, were the results of cosmic rays scrambling the fine structure of some crucial neurons in their respective brains” (Rorty, 17).</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9460"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7" name="Picture 6" descr="Richard Rorty.jpg"/>
          <p:cNvPicPr>
            <a:picLocks noChangeAspect="1"/>
          </p:cNvPicPr>
          <p:nvPr/>
        </p:nvPicPr>
        <p:blipFill>
          <a:blip r:embed="rId2" cstate="print"/>
          <a:srcRect/>
          <a:stretch>
            <a:fillRect/>
          </a:stretch>
        </p:blipFill>
        <p:spPr bwMode="auto">
          <a:xfrm>
            <a:off x="762000" y="3124200"/>
            <a:ext cx="1387475" cy="2032000"/>
          </a:xfrm>
          <a:prstGeom prst="rect">
            <a:avLst/>
          </a:prstGeom>
          <a:noFill/>
          <a:ln w="9525">
            <a:noFill/>
            <a:miter lim="800000"/>
            <a:headEnd/>
            <a:tailEnd/>
          </a:ln>
        </p:spPr>
      </p:pic>
      <p:pic>
        <p:nvPicPr>
          <p:cNvPr id="8" name="Picture 7" descr="Rorty's book.gif"/>
          <p:cNvPicPr>
            <a:picLocks noChangeAspect="1"/>
          </p:cNvPicPr>
          <p:nvPr/>
        </p:nvPicPr>
        <p:blipFill>
          <a:blip r:embed="rId3" cstate="print"/>
          <a:srcRect/>
          <a:stretch>
            <a:fillRect/>
          </a:stretch>
        </p:blipFill>
        <p:spPr bwMode="auto">
          <a:xfrm>
            <a:off x="1524000" y="42672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nodeType="clickEffect">
                                  <p:stCondLst>
                                    <p:cond delay="0"/>
                                  </p:stCondLst>
                                  <p:childTnLst>
                                    <p:set>
                                      <p:cBhvr>
                                        <p:cTn id="15" dur="1" fill="hold">
                                          <p:stCondLst>
                                            <p:cond delay="0"/>
                                          </p:stCondLst>
                                        </p:cTn>
                                        <p:tgtEl>
                                          <p:spTgt spid="15366">
                                            <p:txEl>
                                              <p:pRg st="1" end="1"/>
                                            </p:txEl>
                                          </p:spTgt>
                                        </p:tgtEl>
                                        <p:attrNameLst>
                                          <p:attrName>style.visibility</p:attrName>
                                        </p:attrNameLst>
                                      </p:cBhvr>
                                      <p:to>
                                        <p:strVal val="visible"/>
                                      </p:to>
                                    </p:set>
                                    <p:anim calcmode="lin" valueType="num">
                                      <p:cBhvr additive="base">
                                        <p:cTn id="16"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8" presetID="10" presetClass="entr" presetSubtype="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524000"/>
            <a:ext cx="8305800" cy="4724400"/>
          </a:xfrm>
          <a:prstGeom prst="rect">
            <a:avLst/>
          </a:prstGeom>
          <a:noFill/>
          <a:ln w="9525">
            <a:noFill/>
            <a:miter lim="800000"/>
            <a:headEnd/>
            <a:tailEnd/>
          </a:ln>
        </p:spPr>
        <p:txBody>
          <a:bodyPr wrap="square">
            <a:spAutoFit/>
          </a:bodyPr>
          <a:lstStyle/>
          <a:p>
            <a:pPr marL="514350" indent="-514350">
              <a:spcBef>
                <a:spcPct val="50000"/>
              </a:spcBef>
              <a:buFont typeface="+mj-lt"/>
              <a:buAutoNum type="arabicPeriod" startAt="7"/>
              <a:defRPr/>
            </a:pPr>
            <a:r>
              <a:rPr lang="en-US" sz="2800" i="1" u="sng" dirty="0">
                <a:effectLst>
                  <a:outerShdw blurRad="38100" dist="38100" dir="2700000" algn="tl">
                    <a:srgbClr val="000000">
                      <a:alpha val="43137"/>
                    </a:srgbClr>
                  </a:outerShdw>
                </a:effectLst>
                <a:latin typeface="Arial" charset="0"/>
              </a:rPr>
              <a:t>Postmodernists discount the divine inspiration of Scripture, </a:t>
            </a:r>
            <a:r>
              <a:rPr lang="en-US" sz="2800" i="1" u="sng" dirty="0" smtClean="0">
                <a:effectLst>
                  <a:outerShdw blurRad="38100" dist="38100" dir="2700000" algn="tl">
                    <a:srgbClr val="000000">
                      <a:alpha val="43137"/>
                    </a:srgbClr>
                  </a:outerShdw>
                </a:effectLst>
                <a:latin typeface="Arial" charset="0"/>
              </a:rPr>
              <a:t>emphasizing </a:t>
            </a:r>
            <a:r>
              <a:rPr lang="en-US" sz="2800" i="1" u="sng" dirty="0">
                <a:effectLst>
                  <a:outerShdw blurRad="38100" dist="38100" dir="2700000" algn="tl">
                    <a:srgbClr val="000000">
                      <a:alpha val="43137"/>
                    </a:srgbClr>
                  </a:outerShdw>
                </a:effectLst>
                <a:latin typeface="Arial" charset="0"/>
              </a:rPr>
              <a:t>modern </a:t>
            </a:r>
            <a:r>
              <a:rPr lang="en-US" sz="2800" i="1" u="sng" dirty="0" smtClean="0">
                <a:effectLst>
                  <a:outerShdw blurRad="38100" dist="38100" dir="2700000" algn="tl">
                    <a:srgbClr val="000000">
                      <a:alpha val="43137"/>
                    </a:srgbClr>
                  </a:outerShdw>
                </a:effectLst>
                <a:latin typeface="Arial" charset="0"/>
              </a:rPr>
              <a:t>reinterpretations</a:t>
            </a:r>
            <a:r>
              <a:rPr lang="en-US" sz="2800" u="sng" dirty="0">
                <a:effectLst>
                  <a:outerShdw blurRad="38100" dist="38100" dir="2700000" algn="tl">
                    <a:srgbClr val="000000">
                      <a:alpha val="43137"/>
                    </a:srgbClr>
                  </a:outerShdw>
                </a:effectLst>
                <a:latin typeface="Arial" charset="0"/>
              </a:rPr>
              <a:t> </a:t>
            </a:r>
            <a:r>
              <a:rPr lang="en-US" sz="2800" i="1" u="sng" dirty="0" smtClean="0">
                <a:effectLst>
                  <a:outerShdw blurRad="38100" dist="38100" dir="2700000" algn="tl">
                    <a:srgbClr val="000000">
                      <a:alpha val="43137"/>
                    </a:srgbClr>
                  </a:outerShdw>
                </a:effectLst>
                <a:latin typeface="Arial" charset="0"/>
              </a:rPr>
              <a:t>over </a:t>
            </a:r>
            <a:r>
              <a:rPr lang="en-US" sz="2800" i="1" u="sng" dirty="0">
                <a:effectLst>
                  <a:outerShdw blurRad="38100" dist="38100" dir="2700000" algn="tl">
                    <a:srgbClr val="000000">
                      <a:alpha val="43137"/>
                    </a:srgbClr>
                  </a:outerShdw>
                </a:effectLst>
                <a:latin typeface="Arial" charset="0"/>
              </a:rPr>
              <a:t>the original intent of the </a:t>
            </a:r>
            <a:r>
              <a:rPr lang="en-US" sz="2800" i="1" u="sng" dirty="0" smtClean="0">
                <a:effectLst>
                  <a:outerShdw blurRad="38100" dist="38100" dir="2700000" algn="tl">
                    <a:srgbClr val="000000">
                      <a:alpha val="43137"/>
                    </a:srgbClr>
                  </a:outerShdw>
                </a:effectLst>
                <a:latin typeface="Arial" charset="0"/>
              </a:rPr>
              <a:t>author</a:t>
            </a:r>
            <a:r>
              <a:rPr lang="en-US" sz="2800" i="1" u="sng" dirty="0">
                <a:effectLst>
                  <a:outerShdw blurRad="38100" dist="38100" dir="2700000" algn="tl">
                    <a:srgbClr val="000000">
                      <a:alpha val="43137"/>
                    </a:srgbClr>
                  </a:outerShdw>
                </a:effectLst>
                <a:latin typeface="Arial" charset="0"/>
              </a:rPr>
              <a:t>.</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“Traditional religious conservatives will surely reject such an approach, arguing from hierarchical perspectives such as medieval Christendom that only a single deity worshiped within a single parochial form of religiosity deserves worshipful attention” (Doty, 32).</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20484"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William Doty.jpg"/>
          <p:cNvPicPr>
            <a:picLocks noChangeAspect="1"/>
          </p:cNvPicPr>
          <p:nvPr/>
        </p:nvPicPr>
        <p:blipFill>
          <a:blip r:embed="rId2" cstate="print"/>
          <a:srcRect/>
          <a:stretch>
            <a:fillRect/>
          </a:stretch>
        </p:blipFill>
        <p:spPr bwMode="auto">
          <a:xfrm>
            <a:off x="685800" y="3886200"/>
            <a:ext cx="1371600" cy="2112963"/>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5366">
                                            <p:txEl>
                                              <p:pRg st="1" end="1"/>
                                            </p:txEl>
                                          </p:spTgt>
                                        </p:tgtEl>
                                        <p:attrNameLst>
                                          <p:attrName>style.visibility</p:attrName>
                                        </p:attrNameLst>
                                      </p:cBhvr>
                                      <p:to>
                                        <p:strVal val="visible"/>
                                      </p:to>
                                    </p:set>
                                    <p:anim calcmode="lin" valueType="num">
                                      <p:cBhvr additive="base">
                                        <p:cTn id="11"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Thomas Oden.jpg"/>
          <p:cNvPicPr>
            <a:picLocks noChangeAspect="1"/>
          </p:cNvPicPr>
          <p:nvPr/>
        </p:nvPicPr>
        <p:blipFill>
          <a:blip r:embed="rId2" cstate="print"/>
          <a:srcRect/>
          <a:stretch>
            <a:fillRect/>
          </a:stretch>
        </p:blipFill>
        <p:spPr bwMode="auto">
          <a:xfrm>
            <a:off x="4572000" y="1600200"/>
            <a:ext cx="3238500" cy="4254500"/>
          </a:xfrm>
          <a:prstGeom prst="rect">
            <a:avLst/>
          </a:prstGeom>
          <a:noFill/>
          <a:ln w="9525">
            <a:noFill/>
            <a:miter lim="800000"/>
            <a:headEnd/>
            <a:tailEnd/>
          </a:ln>
        </p:spPr>
      </p:pic>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6"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sp>
        <p:nvSpPr>
          <p:cNvPr id="7" name="Content Placeholder 7"/>
          <p:cNvSpPr txBox="1">
            <a:spLocks/>
          </p:cNvSpPr>
          <p:nvPr/>
        </p:nvSpPr>
        <p:spPr>
          <a:xfrm>
            <a:off x="685800" y="1981200"/>
            <a:ext cx="7772400" cy="4114800"/>
          </a:xfrm>
          <a:prstGeom prst="rect">
            <a:avLst/>
          </a:prstGeom>
        </p:spPr>
        <p:txBody>
          <a:bodyPr/>
          <a:lstStyle/>
          <a:p>
            <a:pPr marL="342900" indent="-342900" eaLnBrk="0" hangingPunct="0">
              <a:spcBef>
                <a:spcPts val="4800"/>
              </a:spcBef>
              <a:buFontTx/>
              <a:buChar char="•"/>
              <a:defRPr/>
            </a:pPr>
            <a:r>
              <a:rPr lang="en-US" sz="3200" kern="0" dirty="0" err="1">
                <a:solidFill>
                  <a:schemeClr val="accent3"/>
                </a:solidFill>
                <a:effectLst>
                  <a:outerShdw blurRad="38100" dist="38100" dir="2700000" algn="tl">
                    <a:srgbClr val="000000">
                      <a:alpha val="43137"/>
                    </a:srgbClr>
                  </a:outerShdw>
                </a:effectLst>
                <a:latin typeface="+mn-lt"/>
              </a:rPr>
              <a:t>Premodern</a:t>
            </a:r>
            <a:endParaRPr lang="en-US" sz="3200" kern="0" dirty="0">
              <a:solidFill>
                <a:schemeClr val="accent3"/>
              </a:solidFill>
              <a:effectLst>
                <a:outerShdw blurRad="38100" dist="38100" dir="2700000" algn="tl">
                  <a:srgbClr val="000000">
                    <a:alpha val="43137"/>
                  </a:srgbClr>
                </a:outerShdw>
              </a:effectLst>
              <a:latin typeface="+mn-lt"/>
            </a:endParaRPr>
          </a:p>
          <a:p>
            <a:pPr marL="342900" indent="-342900" eaLnBrk="0" hangingPunct="0">
              <a:spcBef>
                <a:spcPts val="4800"/>
              </a:spcBef>
              <a:buFontTx/>
              <a:buChar char="•"/>
              <a:defRPr/>
            </a:pPr>
            <a:r>
              <a:rPr lang="en-US" sz="3200" kern="0" dirty="0">
                <a:solidFill>
                  <a:schemeClr val="accent3"/>
                </a:solidFill>
                <a:effectLst>
                  <a:outerShdw blurRad="38100" dist="38100" dir="2700000" algn="tl">
                    <a:srgbClr val="000000">
                      <a:alpha val="43137"/>
                    </a:srgbClr>
                  </a:outerShdw>
                </a:effectLst>
                <a:latin typeface="+mn-lt"/>
              </a:rPr>
              <a:t>Modern</a:t>
            </a:r>
          </a:p>
          <a:p>
            <a:pPr marL="342900" indent="-342900" eaLnBrk="0" hangingPunct="0">
              <a:spcBef>
                <a:spcPts val="4800"/>
              </a:spcBef>
              <a:buFontTx/>
              <a:buChar char="•"/>
              <a:defRPr/>
            </a:pPr>
            <a:r>
              <a:rPr lang="en-US" sz="3200" kern="0" dirty="0">
                <a:solidFill>
                  <a:schemeClr val="accent3"/>
                </a:solidFill>
                <a:effectLst>
                  <a:outerShdw blurRad="38100" dist="38100" dir="2700000" algn="tl">
                    <a:srgbClr val="000000">
                      <a:alpha val="43137"/>
                    </a:srgbClr>
                  </a:outerShdw>
                </a:effectLst>
                <a:latin typeface="+mn-lt"/>
              </a:rPr>
              <a:t>Postmodern</a:t>
            </a:r>
          </a:p>
        </p:txBody>
      </p:sp>
      <p:sp>
        <p:nvSpPr>
          <p:cNvPr id="12" name="TextBox 11"/>
          <p:cNvSpPr txBox="1"/>
          <p:nvPr/>
        </p:nvSpPr>
        <p:spPr>
          <a:xfrm>
            <a:off x="4343400" y="5943600"/>
            <a:ext cx="3733800" cy="461963"/>
          </a:xfrm>
          <a:prstGeom prst="rect">
            <a:avLst/>
          </a:prstGeom>
          <a:noFill/>
        </p:spPr>
        <p:txBody>
          <a:bodyPr>
            <a:spAutoFit/>
          </a:bodyPr>
          <a:lstStyle/>
          <a:p>
            <a:pPr algn="ctr">
              <a:defRPr/>
            </a:pPr>
            <a:r>
              <a:rPr lang="en-US" dirty="0">
                <a:solidFill>
                  <a:schemeClr val="accent3"/>
                </a:solidFill>
                <a:effectLst>
                  <a:outerShdw blurRad="38100" dist="38100" dir="2700000" algn="tl">
                    <a:srgbClr val="000000">
                      <a:alpha val="43137"/>
                    </a:srgbClr>
                  </a:outerShdw>
                </a:effectLst>
              </a:rPr>
              <a:t>Thomas </a:t>
            </a:r>
            <a:r>
              <a:rPr lang="en-US" dirty="0" err="1">
                <a:solidFill>
                  <a:schemeClr val="accent3"/>
                </a:solidFill>
                <a:effectLst>
                  <a:outerShdw blurRad="38100" dist="38100" dir="2700000" algn="tl">
                    <a:srgbClr val="000000">
                      <a:alpha val="43137"/>
                    </a:srgbClr>
                  </a:outerShdw>
                </a:effectLst>
              </a:rPr>
              <a:t>C.Oden</a:t>
            </a:r>
            <a:endParaRPr lang="en-US" dirty="0">
              <a:solidFill>
                <a:schemeClr val="accent3"/>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0-#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childTnLst>
                                </p:cTn>
                              </p:par>
                            </p:childTnLst>
                          </p:cTn>
                        </p:par>
                        <p:par>
                          <p:cTn id="20" fill="hold">
                            <p:stCondLst>
                              <p:cond delay="1000"/>
                            </p:stCondLst>
                            <p:childTnLst>
                              <p:par>
                                <p:cTn id="21" presetID="2" presetClass="entr" presetSubtype="2" fill="hold" nodeType="after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additive="base">
                                        <p:cTn id="2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1" fill="hold">
                                          <p:stCondLst>
                                            <p:cond delay="0"/>
                                          </p:stCondLst>
                                        </p:cTn>
                                        <p:tgtEl>
                                          <p:spTgt spid="7">
                                            <p:txEl>
                                              <p:pRg st="1" end="1"/>
                                            </p:txEl>
                                          </p:spTgt>
                                        </p:tgtEl>
                                        <p:attrNameLst>
                                          <p:attrName>style.visibility</p:attrName>
                                        </p:attrNameLst>
                                      </p:cBhvr>
                                      <p:to>
                                        <p:strVal val="visible"/>
                                      </p:to>
                                    </p:set>
                                    <p:anim calcmode="lin" valueType="num">
                                      <p:cBhvr additive="base">
                                        <p:cTn id="29"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 calcmode="lin" valueType="num">
                                      <p:cBhvr additive="base">
                                        <p:cTn id="35"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47787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7"/>
              <a:defRPr/>
            </a:pPr>
            <a:r>
              <a:rPr lang="en-US" sz="2800" i="1" u="sng" dirty="0">
                <a:effectLst>
                  <a:outerShdw blurRad="38100" dist="38100" dir="2700000" algn="tl">
                    <a:srgbClr val="000000">
                      <a:alpha val="43137"/>
                    </a:srgbClr>
                  </a:outerShdw>
                </a:effectLst>
                <a:latin typeface="Arial" charset="0"/>
              </a:rPr>
              <a:t>Postmodernists discount the divine inspiration of Scripture, </a:t>
            </a:r>
            <a:r>
              <a:rPr lang="en-US" sz="2800" i="1" u="sng" dirty="0" smtClean="0">
                <a:effectLst>
                  <a:outerShdw blurRad="38100" dist="38100" dir="2700000" algn="tl">
                    <a:srgbClr val="000000">
                      <a:alpha val="43137"/>
                    </a:srgbClr>
                  </a:outerShdw>
                </a:effectLst>
                <a:latin typeface="Arial" charset="0"/>
              </a:rPr>
              <a:t>emphasizing modern reinterpretations over </a:t>
            </a:r>
            <a:r>
              <a:rPr lang="en-US" sz="2800" i="1" u="sng" dirty="0">
                <a:effectLst>
                  <a:outerShdw blurRad="38100" dist="38100" dir="2700000" algn="tl">
                    <a:srgbClr val="000000">
                      <a:alpha val="43137"/>
                    </a:srgbClr>
                  </a:outerShdw>
                </a:effectLst>
                <a:latin typeface="Arial" charset="0"/>
              </a:rPr>
              <a:t>the original intent of the </a:t>
            </a:r>
            <a:r>
              <a:rPr lang="en-US" sz="2800" i="1" u="sng" dirty="0" smtClean="0">
                <a:effectLst>
                  <a:outerShdw blurRad="38100" dist="38100" dir="2700000" algn="tl">
                    <a:srgbClr val="000000">
                      <a:alpha val="43137"/>
                    </a:srgbClr>
                  </a:outerShdw>
                </a:effectLst>
                <a:latin typeface="Arial" charset="0"/>
              </a:rPr>
              <a:t>author</a:t>
            </a:r>
            <a:r>
              <a:rPr lang="en-US" sz="2800" i="1" u="sng" dirty="0">
                <a:effectLst>
                  <a:outerShdw blurRad="38100" dist="38100" dir="2700000" algn="tl">
                    <a:srgbClr val="000000">
                      <a:alpha val="43137"/>
                    </a:srgbClr>
                  </a:outerShdw>
                </a:effectLst>
                <a:latin typeface="Arial" charset="0"/>
              </a:rPr>
              <a:t>.</a:t>
            </a:r>
          </a:p>
          <a:p>
            <a:pPr marL="3200400" lvl="3" indent="-457200">
              <a:spcBef>
                <a:spcPct val="50000"/>
              </a:spcBef>
              <a:buFont typeface="Wingdings" pitchFamily="2" charset="2"/>
              <a:buChar char="Ø"/>
              <a:defRPr/>
            </a:pPr>
            <a:r>
              <a:rPr lang="en-US" dirty="0" err="1">
                <a:effectLst>
                  <a:outerShdw blurRad="38100" dist="38100" dir="2700000" algn="tl">
                    <a:srgbClr val="000000">
                      <a:alpha val="43137"/>
                    </a:srgbClr>
                  </a:outerShdw>
                </a:effectLst>
                <a:latin typeface="Arial" charset="0"/>
              </a:rPr>
              <a:t>Patte</a:t>
            </a:r>
            <a:r>
              <a:rPr lang="en-US" dirty="0">
                <a:effectLst>
                  <a:outerShdw blurRad="38100" dist="38100" dir="2700000" algn="tl">
                    <a:srgbClr val="000000">
                      <a:alpha val="43137"/>
                    </a:srgbClr>
                  </a:outerShdw>
                </a:effectLst>
                <a:latin typeface="Arial" charset="0"/>
              </a:rPr>
              <a:t> likewise urges us to overcome “</a:t>
            </a:r>
            <a:r>
              <a:rPr lang="en-US" dirty="0" err="1">
                <a:effectLst>
                  <a:outerShdw blurRad="38100" dist="38100" dir="2700000" algn="tl">
                    <a:srgbClr val="000000">
                      <a:alpha val="43137"/>
                    </a:srgbClr>
                  </a:outerShdw>
                </a:effectLst>
                <a:latin typeface="Arial" charset="0"/>
              </a:rPr>
              <a:t>androcentric</a:t>
            </a:r>
            <a:r>
              <a:rPr lang="en-US" dirty="0">
                <a:effectLst>
                  <a:outerShdw blurRad="38100" dist="38100" dir="2700000" algn="tl">
                    <a:srgbClr val="000000">
                      <a:alpha val="43137"/>
                    </a:srgbClr>
                  </a:outerShdw>
                </a:effectLst>
                <a:latin typeface="Arial" charset="0"/>
              </a:rPr>
              <a:t>” and “Eurocentric” biases in interpreting Scripture (</a:t>
            </a:r>
            <a:r>
              <a:rPr lang="en-US" dirty="0" err="1">
                <a:effectLst>
                  <a:outerShdw blurRad="38100" dist="38100" dir="2700000" algn="tl">
                    <a:srgbClr val="000000">
                      <a:alpha val="43137"/>
                    </a:srgbClr>
                  </a:outerShdw>
                </a:effectLst>
                <a:latin typeface="Arial" charset="0"/>
              </a:rPr>
              <a:t>Patte</a:t>
            </a:r>
            <a:r>
              <a:rPr lang="en-US" dirty="0">
                <a:effectLst>
                  <a:outerShdw blurRad="38100" dist="38100" dir="2700000" algn="tl">
                    <a:srgbClr val="000000">
                      <a:alpha val="43137"/>
                    </a:srgbClr>
                  </a:outerShdw>
                </a:effectLst>
                <a:latin typeface="Arial" charset="0"/>
              </a:rPr>
              <a:t>, 25).</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21508"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7" name="Picture 6" descr="Daniel Patte.gif"/>
          <p:cNvPicPr>
            <a:picLocks noChangeAspect="1"/>
          </p:cNvPicPr>
          <p:nvPr/>
        </p:nvPicPr>
        <p:blipFill>
          <a:blip r:embed="rId2" cstate="print"/>
          <a:srcRect l="8218" t="14285" r="4111" b="5357"/>
          <a:stretch>
            <a:fillRect/>
          </a:stretch>
        </p:blipFill>
        <p:spPr bwMode="auto">
          <a:xfrm>
            <a:off x="457200" y="4114800"/>
            <a:ext cx="1571625" cy="2209800"/>
          </a:xfrm>
          <a:prstGeom prst="rect">
            <a:avLst/>
          </a:prstGeom>
          <a:noFill/>
          <a:ln w="9525">
            <a:noFill/>
            <a:miter lim="800000"/>
            <a:headEnd/>
            <a:tailEnd/>
          </a:ln>
        </p:spPr>
      </p:pic>
      <p:pic>
        <p:nvPicPr>
          <p:cNvPr id="8" name="Picture 7" descr="patte's book.jpg"/>
          <p:cNvPicPr>
            <a:picLocks noChangeAspect="1"/>
          </p:cNvPicPr>
          <p:nvPr/>
        </p:nvPicPr>
        <p:blipFill>
          <a:blip r:embed="rId3" cstate="print"/>
          <a:srcRect/>
          <a:stretch>
            <a:fillRect/>
          </a:stretch>
        </p:blipFill>
        <p:spPr bwMode="auto">
          <a:xfrm>
            <a:off x="2209800" y="4267200"/>
            <a:ext cx="1338263" cy="20399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5366">
                                            <p:txEl>
                                              <p:pRg st="0" end="0"/>
                                            </p:txEl>
                                          </p:spTgt>
                                        </p:tgtEl>
                                        <p:attrNameLst>
                                          <p:attrName>style.visibility</p:attrName>
                                        </p:attrNameLst>
                                      </p:cBhvr>
                                      <p:to>
                                        <p:strVal val="visible"/>
                                      </p:to>
                                    </p:set>
                                    <p:anim calcmode="lin" valueType="num">
                                      <p:cBhvr additive="base">
                                        <p:cTn id="12"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15366">
                                            <p:txEl>
                                              <p:pRg st="1" end="1"/>
                                            </p:txEl>
                                          </p:spTgt>
                                        </p:tgtEl>
                                        <p:attrNameLst>
                                          <p:attrName>style.visibility</p:attrName>
                                        </p:attrNameLst>
                                      </p:cBhvr>
                                      <p:to>
                                        <p:strVal val="visible"/>
                                      </p:to>
                                    </p:set>
                                    <p:anim calcmode="lin" valueType="num">
                                      <p:cBhvr additive="base">
                                        <p:cTn id="18"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20" presetID="10"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600200"/>
            <a:ext cx="8305800" cy="4585871"/>
          </a:xfrm>
          <a:prstGeom prst="rect">
            <a:avLst/>
          </a:prstGeom>
          <a:noFill/>
          <a:ln w="9525">
            <a:noFill/>
            <a:miter lim="800000"/>
            <a:headEnd/>
            <a:tailEnd/>
          </a:ln>
        </p:spPr>
        <p:txBody>
          <a:bodyPr wrap="square">
            <a:spAutoFit/>
          </a:bodyPr>
          <a:lstStyle/>
          <a:p>
            <a:pPr marL="514350" indent="-514350">
              <a:spcBef>
                <a:spcPct val="50000"/>
              </a:spcBef>
              <a:buFont typeface="+mj-lt"/>
              <a:buAutoNum type="arabicPeriod" startAt="7"/>
              <a:defRPr/>
            </a:pPr>
            <a:r>
              <a:rPr lang="en-US" sz="2800" i="1" u="sng" dirty="0">
                <a:effectLst>
                  <a:outerShdw blurRad="38100" dist="38100" dir="2700000" algn="tl">
                    <a:srgbClr val="000000">
                      <a:alpha val="43137"/>
                    </a:srgbClr>
                  </a:outerShdw>
                </a:effectLst>
                <a:latin typeface="Arial" charset="0"/>
              </a:rPr>
              <a:t>Postmodernists discount the divine inspiration of Scripture, </a:t>
            </a:r>
            <a:r>
              <a:rPr lang="en-US" sz="2800" i="1" u="sng" dirty="0" smtClean="0">
                <a:effectLst>
                  <a:outerShdw blurRad="38100" dist="38100" dir="2700000" algn="tl">
                    <a:srgbClr val="000000">
                      <a:alpha val="43137"/>
                    </a:srgbClr>
                  </a:outerShdw>
                </a:effectLst>
                <a:latin typeface="Arial" charset="0"/>
              </a:rPr>
              <a:t>emphasizing </a:t>
            </a:r>
            <a:r>
              <a:rPr lang="en-US" sz="2800" i="1" u="sng" dirty="0">
                <a:effectLst>
                  <a:outerShdw blurRad="38100" dist="38100" dir="2700000" algn="tl">
                    <a:srgbClr val="000000">
                      <a:alpha val="43137"/>
                    </a:srgbClr>
                  </a:outerShdw>
                </a:effectLst>
                <a:latin typeface="Arial" charset="0"/>
              </a:rPr>
              <a:t>modern </a:t>
            </a:r>
            <a:r>
              <a:rPr lang="en-US" sz="2800" i="1" u="sng" dirty="0" smtClean="0">
                <a:effectLst>
                  <a:outerShdw blurRad="38100" dist="38100" dir="2700000" algn="tl">
                    <a:srgbClr val="000000">
                      <a:alpha val="43137"/>
                    </a:srgbClr>
                  </a:outerShdw>
                </a:effectLst>
                <a:latin typeface="Arial" charset="0"/>
              </a:rPr>
              <a:t>reinterpretations over </a:t>
            </a:r>
            <a:r>
              <a:rPr lang="en-US" sz="2800" i="1" u="sng" dirty="0">
                <a:effectLst>
                  <a:outerShdw blurRad="38100" dist="38100" dir="2700000" algn="tl">
                    <a:srgbClr val="000000">
                      <a:alpha val="43137"/>
                    </a:srgbClr>
                  </a:outerShdw>
                </a:effectLst>
                <a:latin typeface="Arial" charset="0"/>
              </a:rPr>
              <a:t>the original intent of the </a:t>
            </a:r>
            <a:r>
              <a:rPr lang="en-US" sz="2800" i="1" u="sng" dirty="0" smtClean="0">
                <a:effectLst>
                  <a:outerShdw blurRad="38100" dist="38100" dir="2700000" algn="tl">
                    <a:srgbClr val="000000">
                      <a:alpha val="43137"/>
                    </a:srgbClr>
                  </a:outerShdw>
                </a:effectLst>
                <a:latin typeface="Arial" charset="0"/>
              </a:rPr>
              <a:t>author</a:t>
            </a:r>
            <a:r>
              <a:rPr lang="en-US" sz="2800" i="1" u="sng" dirty="0">
                <a:effectLst>
                  <a:outerShdw blurRad="38100" dist="38100" dir="2700000" algn="tl">
                    <a:srgbClr val="000000">
                      <a:alpha val="43137"/>
                    </a:srgbClr>
                  </a:outerShdw>
                </a:effectLst>
                <a:latin typeface="Arial" charset="0"/>
              </a:rPr>
              <a:t>.</a:t>
            </a:r>
          </a:p>
          <a:p>
            <a:pPr marL="3200400" lvl="3"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Stephen D. Moore’s </a:t>
            </a:r>
            <a:r>
              <a:rPr lang="en-US" i="1" dirty="0">
                <a:effectLst>
                  <a:outerShdw blurRad="38100" dist="38100" dir="2700000" algn="tl">
                    <a:srgbClr val="000000">
                      <a:alpha val="43137"/>
                    </a:srgbClr>
                  </a:outerShdw>
                </a:effectLst>
                <a:latin typeface="Arial" charset="0"/>
              </a:rPr>
              <a:t>Luke in Poststructuralist Perspectives: Jesus Begins to Write </a:t>
            </a:r>
            <a:r>
              <a:rPr lang="en-US" dirty="0">
                <a:effectLst>
                  <a:outerShdw blurRad="38100" dist="38100" dir="2700000" algn="tl">
                    <a:srgbClr val="000000">
                      <a:alpha val="43137"/>
                    </a:srgbClr>
                  </a:outerShdw>
                </a:effectLst>
                <a:latin typeface="Arial" charset="0"/>
              </a:rPr>
              <a:t>includes the following chapters</a:t>
            </a:r>
            <a:r>
              <a:rPr lang="en-US" dirty="0" smtClean="0">
                <a:effectLst>
                  <a:outerShdw blurRad="38100" dist="38100" dir="2700000" algn="tl">
                    <a:srgbClr val="000000">
                      <a:alpha val="43137"/>
                    </a:srgbClr>
                  </a:outerShdw>
                </a:effectLst>
                <a:latin typeface="Arial" charset="0"/>
              </a:rPr>
              <a:t>:</a:t>
            </a:r>
            <a:endParaRPr lang="en-US" dirty="0">
              <a:effectLst>
                <a:outerShdw blurRad="38100" dist="38100" dir="2700000" algn="tl">
                  <a:srgbClr val="000000">
                    <a:alpha val="43137"/>
                  </a:srgbClr>
                </a:outerShdw>
              </a:effectLst>
              <a:latin typeface="Arial" charset="0"/>
            </a:endParaRPr>
          </a:p>
          <a:p>
            <a:pPr marL="3200400" lvl="3" indent="-457200">
              <a:spcBef>
                <a:spcPct val="50000"/>
              </a:spcBef>
              <a:buFont typeface="Wingdings" pitchFamily="2" charset="2"/>
              <a:buChar char="Ø"/>
              <a:defRPr/>
            </a:pPr>
            <a:endParaRPr lang="en-US" dirty="0">
              <a:effectLst>
                <a:outerShdw blurRad="38100" dist="38100" dir="2700000" algn="tl">
                  <a:srgbClr val="000000">
                    <a:alpha val="43137"/>
                  </a:srgbClr>
                </a:outerShdw>
              </a:effectLst>
              <a:latin typeface="Arial" charset="0"/>
            </a:endParaRPr>
          </a:p>
          <a:p>
            <a:pPr marL="3200400" lvl="3" indent="-457200">
              <a:spcBef>
                <a:spcPct val="50000"/>
              </a:spcBef>
              <a:buFont typeface="Wingdings" pitchFamily="2" charset="2"/>
              <a:buChar char="Ø"/>
              <a:defRPr/>
            </a:pPr>
            <a:endParaRPr lang="en-US" dirty="0">
              <a:effectLst>
                <a:outerShdw blurRad="38100" dist="38100" dir="2700000" algn="tl">
                  <a:srgbClr val="000000">
                    <a:alpha val="43137"/>
                  </a:srgbClr>
                </a:outerShdw>
              </a:effectLst>
              <a:latin typeface="Arial" charset="0"/>
            </a:endParaRP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22532"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stephen moore.jpg"/>
          <p:cNvPicPr>
            <a:picLocks noChangeAspect="1"/>
          </p:cNvPicPr>
          <p:nvPr/>
        </p:nvPicPr>
        <p:blipFill>
          <a:blip r:embed="rId2" cstate="print"/>
          <a:srcRect/>
          <a:stretch>
            <a:fillRect/>
          </a:stretch>
        </p:blipFill>
        <p:spPr bwMode="auto">
          <a:xfrm>
            <a:off x="685800" y="3962400"/>
            <a:ext cx="1452563" cy="2165350"/>
          </a:xfrm>
          <a:prstGeom prst="rect">
            <a:avLst/>
          </a:prstGeom>
          <a:noFill/>
          <a:ln w="9525">
            <a:noFill/>
            <a:miter lim="800000"/>
            <a:headEnd/>
            <a:tailEnd/>
          </a:ln>
        </p:spPr>
      </p:pic>
      <p:pic>
        <p:nvPicPr>
          <p:cNvPr id="7" name="Picture 10" descr="moore's book.jpg"/>
          <p:cNvPicPr>
            <a:picLocks noChangeAspect="1"/>
          </p:cNvPicPr>
          <p:nvPr/>
        </p:nvPicPr>
        <p:blipFill>
          <a:blip r:embed="rId3" cstate="print"/>
          <a:srcRect/>
          <a:stretch>
            <a:fillRect/>
          </a:stretch>
        </p:blipFill>
        <p:spPr bwMode="auto">
          <a:xfrm>
            <a:off x="2286000" y="4724400"/>
            <a:ext cx="1246188" cy="19050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5366">
                                            <p:txEl>
                                              <p:pRg st="0" end="0"/>
                                            </p:txEl>
                                          </p:spTgt>
                                        </p:tgtEl>
                                        <p:attrNameLst>
                                          <p:attrName>style.visibility</p:attrName>
                                        </p:attrNameLst>
                                      </p:cBhvr>
                                      <p:to>
                                        <p:strVal val="visible"/>
                                      </p:to>
                                    </p:set>
                                    <p:anim calcmode="lin" valueType="num">
                                      <p:cBhvr additive="base">
                                        <p:cTn id="12"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15366">
                                            <p:txEl>
                                              <p:pRg st="1" end="1"/>
                                            </p:txEl>
                                          </p:spTgt>
                                        </p:tgtEl>
                                        <p:attrNameLst>
                                          <p:attrName>style.visibility</p:attrName>
                                        </p:attrNameLst>
                                      </p:cBhvr>
                                      <p:to>
                                        <p:strVal val="visible"/>
                                      </p:to>
                                    </p:set>
                                    <p:anim calcmode="lin" valueType="num">
                                      <p:cBhvr additive="base">
                                        <p:cTn id="18"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457200" y="1295400"/>
            <a:ext cx="8382000" cy="830997"/>
          </a:xfrm>
          <a:prstGeom prst="rect">
            <a:avLst/>
          </a:prstGeom>
          <a:noFill/>
          <a:ln w="9525">
            <a:noFill/>
            <a:miter lim="800000"/>
            <a:headEnd/>
            <a:tailEnd/>
          </a:ln>
        </p:spPr>
        <p:txBody>
          <a:bodyPr wrap="square">
            <a:spAutoFit/>
          </a:bodyPr>
          <a:lstStyle/>
          <a:p>
            <a:pPr marL="173038" lvl="1">
              <a:spcBef>
                <a:spcPct val="50000"/>
              </a:spcBef>
              <a:defRPr/>
            </a:pPr>
            <a:r>
              <a:rPr lang="en-US" dirty="0">
                <a:effectLst>
                  <a:outerShdw blurRad="38100" dist="38100" dir="2700000" algn="tl">
                    <a:srgbClr val="000000">
                      <a:alpha val="43137"/>
                    </a:srgbClr>
                  </a:outerShdw>
                </a:effectLst>
                <a:latin typeface="Arial" charset="0"/>
              </a:rPr>
              <a:t>S</a:t>
            </a:r>
            <a:r>
              <a:rPr lang="en-US" dirty="0" smtClean="0">
                <a:effectLst>
                  <a:outerShdw blurRad="38100" dist="38100" dir="2700000" algn="tl">
                    <a:srgbClr val="000000">
                      <a:alpha val="43137"/>
                    </a:srgbClr>
                  </a:outerShdw>
                </a:effectLst>
                <a:latin typeface="Arial" charset="0"/>
              </a:rPr>
              <a:t>tephen </a:t>
            </a:r>
            <a:r>
              <a:rPr lang="en-US" dirty="0">
                <a:effectLst>
                  <a:outerShdw blurRad="38100" dist="38100" dir="2700000" algn="tl">
                    <a:srgbClr val="000000">
                      <a:alpha val="43137"/>
                    </a:srgbClr>
                  </a:outerShdw>
                </a:effectLst>
                <a:latin typeface="Arial" charset="0"/>
              </a:rPr>
              <a:t>D. Moore’s </a:t>
            </a:r>
            <a:r>
              <a:rPr lang="en-US" i="1" dirty="0">
                <a:effectLst>
                  <a:outerShdw blurRad="38100" dist="38100" dir="2700000" algn="tl">
                    <a:srgbClr val="000000">
                      <a:alpha val="43137"/>
                    </a:srgbClr>
                  </a:outerShdw>
                </a:effectLst>
                <a:latin typeface="Arial" charset="0"/>
              </a:rPr>
              <a:t>Luke in Poststructuralist </a:t>
            </a:r>
            <a:r>
              <a:rPr lang="en-US" i="1" dirty="0" smtClean="0">
                <a:effectLst>
                  <a:outerShdw blurRad="38100" dist="38100" dir="2700000" algn="tl">
                    <a:srgbClr val="000000">
                      <a:alpha val="43137"/>
                    </a:srgbClr>
                  </a:outerShdw>
                </a:effectLst>
                <a:latin typeface="Arial" charset="0"/>
              </a:rPr>
              <a:t>Perspectives:</a:t>
            </a:r>
            <a:br>
              <a:rPr lang="en-US" i="1" dirty="0" smtClean="0">
                <a:effectLst>
                  <a:outerShdw blurRad="38100" dist="38100" dir="2700000" algn="tl">
                    <a:srgbClr val="000000">
                      <a:alpha val="43137"/>
                    </a:srgbClr>
                  </a:outerShdw>
                </a:effectLst>
                <a:latin typeface="Arial" charset="0"/>
              </a:rPr>
            </a:br>
            <a:r>
              <a:rPr lang="en-US" i="1" dirty="0" smtClean="0">
                <a:effectLst>
                  <a:outerShdw blurRad="38100" dist="38100" dir="2700000" algn="tl">
                    <a:srgbClr val="000000">
                      <a:alpha val="43137"/>
                    </a:srgbClr>
                  </a:outerShdw>
                </a:effectLst>
                <a:latin typeface="Arial" charset="0"/>
              </a:rPr>
              <a:t>Jesus </a:t>
            </a:r>
            <a:r>
              <a:rPr lang="en-US" i="1" dirty="0">
                <a:effectLst>
                  <a:outerShdw blurRad="38100" dist="38100" dir="2700000" algn="tl">
                    <a:srgbClr val="000000">
                      <a:alpha val="43137"/>
                    </a:srgbClr>
                  </a:outerShdw>
                </a:effectLst>
                <a:latin typeface="Arial" charset="0"/>
              </a:rPr>
              <a:t>Begins to Write </a:t>
            </a:r>
            <a:r>
              <a:rPr lang="en-US" dirty="0">
                <a:effectLst>
                  <a:outerShdw blurRad="38100" dist="38100" dir="2700000" algn="tl">
                    <a:srgbClr val="000000">
                      <a:alpha val="43137"/>
                    </a:srgbClr>
                  </a:outerShdw>
                </a:effectLst>
                <a:latin typeface="Arial" charset="0"/>
              </a:rPr>
              <a:t>includes the following chapters</a:t>
            </a:r>
            <a:r>
              <a:rPr lang="en-US" dirty="0" smtClean="0">
                <a:effectLst>
                  <a:outerShdw blurRad="38100" dist="38100" dir="2700000" algn="tl">
                    <a:srgbClr val="000000">
                      <a:alpha val="43137"/>
                    </a:srgbClr>
                  </a:outerShdw>
                </a:effectLst>
                <a:latin typeface="Arial" charset="0"/>
              </a:rPr>
              <a:t>:</a:t>
            </a:r>
            <a:endParaRPr lang="en-US" dirty="0">
              <a:effectLst>
                <a:outerShdw blurRad="38100" dist="38100" dir="2700000" algn="tl">
                  <a:srgbClr val="000000">
                    <a:alpha val="43137"/>
                  </a:srgbClr>
                </a:outerShdw>
              </a:effectLst>
              <a:latin typeface="Arial" charset="0"/>
            </a:endParaRP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24580"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24582" name="Picture 10" descr="moore's book.jpg"/>
          <p:cNvPicPr>
            <a:picLocks noChangeAspect="1"/>
          </p:cNvPicPr>
          <p:nvPr/>
        </p:nvPicPr>
        <p:blipFill>
          <a:blip r:embed="rId2" cstate="print"/>
          <a:srcRect/>
          <a:stretch>
            <a:fillRect/>
          </a:stretch>
        </p:blipFill>
        <p:spPr bwMode="auto">
          <a:xfrm>
            <a:off x="381000" y="2362201"/>
            <a:ext cx="2043748" cy="3124200"/>
          </a:xfrm>
          <a:prstGeom prst="rect">
            <a:avLst/>
          </a:prstGeom>
          <a:noFill/>
          <a:ln w="9525">
            <a:noFill/>
            <a:miter lim="800000"/>
            <a:headEnd/>
            <a:tailEnd/>
          </a:ln>
        </p:spPr>
      </p:pic>
      <p:sp>
        <p:nvSpPr>
          <p:cNvPr id="7" name="Rectangle 6"/>
          <p:cNvSpPr/>
          <p:nvPr/>
        </p:nvSpPr>
        <p:spPr>
          <a:xfrm>
            <a:off x="2667000" y="2209800"/>
            <a:ext cx="6248400" cy="6740306"/>
          </a:xfrm>
          <a:prstGeom prst="rect">
            <a:avLst/>
          </a:prstGeom>
        </p:spPr>
        <p:txBody>
          <a:bodyPr wrap="square">
            <a:spAutoFit/>
          </a:bodyPr>
          <a:lstStyle/>
          <a:p>
            <a:pPr marL="63500" lvl="1">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 “The </a:t>
            </a:r>
            <a:r>
              <a:rPr lang="en-US" dirty="0">
                <a:effectLst>
                  <a:outerShdw blurRad="38100" dist="38100" dir="2700000" algn="tl">
                    <a:srgbClr val="000000">
                      <a:alpha val="43137"/>
                    </a:srgbClr>
                  </a:outerShdw>
                </a:effectLst>
                <a:latin typeface="Arial" charset="0"/>
              </a:rPr>
              <a:t>Gospel of the Mark”</a:t>
            </a:r>
          </a:p>
          <a:p>
            <a:pPr marL="173038" lvl="1" indent="-109538">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 “</a:t>
            </a:r>
            <a:r>
              <a:rPr lang="en-US" dirty="0">
                <a:effectLst>
                  <a:outerShdw blurRad="38100" dist="38100" dir="2700000" algn="tl">
                    <a:srgbClr val="000000">
                      <a:alpha val="43137"/>
                    </a:srgbClr>
                  </a:outerShdw>
                </a:effectLst>
                <a:latin typeface="Arial" charset="0"/>
              </a:rPr>
              <a:t>The Lion S(pr)</a:t>
            </a:r>
            <a:r>
              <a:rPr lang="en-US" dirty="0" err="1">
                <a:effectLst>
                  <a:outerShdw blurRad="38100" dist="38100" dir="2700000" algn="tl">
                    <a:srgbClr val="000000">
                      <a:alpha val="43137"/>
                    </a:srgbClr>
                  </a:outerShdw>
                </a:effectLst>
                <a:latin typeface="Arial" charset="0"/>
              </a:rPr>
              <a:t>ings</a:t>
            </a:r>
            <a:r>
              <a:rPr lang="en-US" dirty="0">
                <a:effectLst>
                  <a:outerShdw blurRad="38100" dist="38100" dir="2700000" algn="tl">
                    <a:srgbClr val="000000">
                      <a:alpha val="43137"/>
                    </a:srgbClr>
                  </a:outerShdw>
                </a:effectLst>
                <a:latin typeface="Arial" charset="0"/>
              </a:rPr>
              <a:t>”</a:t>
            </a:r>
          </a:p>
          <a:p>
            <a:pPr marL="111125" lvl="1" indent="-47625">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 “</a:t>
            </a:r>
            <a:r>
              <a:rPr lang="en-US" dirty="0">
                <a:effectLst>
                  <a:outerShdw blurRad="38100" dist="38100" dir="2700000" algn="tl">
                    <a:srgbClr val="000000">
                      <a:alpha val="43137"/>
                    </a:srgbClr>
                  </a:outerShdw>
                </a:effectLst>
                <a:latin typeface="Arial" charset="0"/>
              </a:rPr>
              <a:t>Mark as </a:t>
            </a:r>
            <a:r>
              <a:rPr lang="en-US" dirty="0" err="1">
                <a:effectLst>
                  <a:outerShdw blurRad="38100" dist="38100" dir="2700000" algn="tl">
                    <a:srgbClr val="000000">
                      <a:alpha val="43137"/>
                    </a:srgbClr>
                  </a:outerShdw>
                </a:effectLst>
                <a:latin typeface="Arial" charset="0"/>
              </a:rPr>
              <a:t>Stripture</a:t>
            </a:r>
            <a:r>
              <a:rPr lang="en-US" dirty="0" smtClean="0">
                <a:effectLst>
                  <a:outerShdw blurRad="38100" dist="38100" dir="2700000" algn="tl">
                    <a:srgbClr val="000000">
                      <a:alpha val="43137"/>
                    </a:srgbClr>
                  </a:outerShdw>
                </a:effectLst>
                <a:latin typeface="Arial" charset="0"/>
              </a:rPr>
              <a:t>”</a:t>
            </a:r>
          </a:p>
          <a:p>
            <a:pPr marL="393700" lvl="1" indent="-330200">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 “</a:t>
            </a:r>
            <a:r>
              <a:rPr lang="en-US" dirty="0">
                <a:effectLst>
                  <a:outerShdw blurRad="38100" dist="38100" dir="2700000" algn="tl">
                    <a:srgbClr val="000000">
                      <a:alpha val="43137"/>
                    </a:srgbClr>
                  </a:outerShdw>
                </a:effectLst>
                <a:latin typeface="Arial" charset="0"/>
              </a:rPr>
              <a:t>The </a:t>
            </a:r>
            <a:r>
              <a:rPr lang="en-US" dirty="0" err="1">
                <a:effectLst>
                  <a:outerShdw blurRad="38100" dist="38100" dir="2700000" algn="tl">
                    <a:srgbClr val="000000">
                      <a:alpha val="43137"/>
                    </a:srgbClr>
                  </a:outerShdw>
                </a:effectLst>
                <a:latin typeface="Arial" charset="0"/>
              </a:rPr>
              <a:t>Objest</a:t>
            </a:r>
            <a:r>
              <a:rPr lang="en-US" dirty="0">
                <a:effectLst>
                  <a:outerShdw blurRad="38100" dist="38100" dir="2700000" algn="tl">
                    <a:srgbClr val="000000">
                      <a:alpha val="43137"/>
                    </a:srgbClr>
                  </a:outerShdw>
                </a:effectLst>
                <a:latin typeface="Arial" charset="0"/>
              </a:rPr>
              <a:t> of the Pun(</a:t>
            </a:r>
            <a:r>
              <a:rPr lang="en-US" dirty="0" err="1">
                <a:effectLst>
                  <a:outerShdw blurRad="38100" dist="38100" dir="2700000" algn="tl">
                    <a:srgbClr val="000000">
                      <a:alpha val="43137"/>
                    </a:srgbClr>
                  </a:outerShdw>
                </a:effectLst>
                <a:latin typeface="Arial" charset="0"/>
              </a:rPr>
              <a:t>ch</a:t>
            </a:r>
            <a:r>
              <a:rPr lang="en-US" dirty="0">
                <a:effectLst>
                  <a:outerShdw blurRad="38100" dist="38100" dir="2700000" algn="tl">
                    <a:srgbClr val="000000">
                      <a:alpha val="43137"/>
                    </a:srgbClr>
                  </a:outerShdw>
                </a:effectLst>
                <a:latin typeface="Arial" charset="0"/>
              </a:rPr>
              <a:t>) in Exegesis</a:t>
            </a:r>
            <a:r>
              <a:rPr lang="en-US" dirty="0" smtClean="0">
                <a:effectLst>
                  <a:outerShdw blurRad="38100" dist="38100" dir="2700000" algn="tl">
                    <a:srgbClr val="000000">
                      <a:alpha val="43137"/>
                    </a:srgbClr>
                  </a:outerShdw>
                </a:effectLst>
                <a:latin typeface="Arial" charset="0"/>
              </a:rPr>
              <a:t>”</a:t>
            </a:r>
          </a:p>
          <a:p>
            <a:pPr marL="393700" lvl="1" indent="-330200">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 “A(W)</a:t>
            </a:r>
            <a:r>
              <a:rPr lang="en-US" dirty="0" err="1" smtClean="0">
                <a:effectLst>
                  <a:outerShdw blurRad="38100" dist="38100" dir="2700000" algn="tl">
                    <a:srgbClr val="000000">
                      <a:alpha val="43137"/>
                    </a:srgbClr>
                  </a:outerShdw>
                </a:effectLst>
                <a:latin typeface="Arial" charset="0"/>
              </a:rPr>
              <a:t>ri</a:t>
            </a:r>
            <a:r>
              <a:rPr lang="en-US" dirty="0" smtClean="0">
                <a:effectLst>
                  <a:outerShdw blurRad="38100" dist="38100" dir="2700000" algn="tl">
                    <a:srgbClr val="000000">
                      <a:alpha val="43137"/>
                    </a:srgbClr>
                  </a:outerShdw>
                </a:effectLst>
                <a:latin typeface="Arial" charset="0"/>
              </a:rPr>
              <a:t>(o)ting </a:t>
            </a:r>
            <a:r>
              <a:rPr lang="en-US" dirty="0">
                <a:effectLst>
                  <a:outerShdw blurRad="38100" dist="38100" dir="2700000" algn="tl">
                    <a:srgbClr val="000000">
                      <a:alpha val="43137"/>
                    </a:srgbClr>
                  </a:outerShdw>
                </a:effectLst>
                <a:latin typeface="Arial" charset="0"/>
              </a:rPr>
              <a:t>with Plato’s Poets outside the City</a:t>
            </a:r>
            <a:r>
              <a:rPr lang="en-US" dirty="0" smtClean="0">
                <a:effectLst>
                  <a:outerShdw blurRad="38100" dist="38100" dir="2700000" algn="tl">
                    <a:srgbClr val="000000">
                      <a:alpha val="43137"/>
                    </a:srgbClr>
                  </a:outerShdw>
                </a:effectLst>
                <a:latin typeface="Arial" charset="0"/>
              </a:rPr>
              <a:t>”</a:t>
            </a:r>
          </a:p>
          <a:p>
            <a:pPr marL="393700" lvl="1" indent="-330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“Mark’s </a:t>
            </a:r>
            <a:r>
              <a:rPr lang="en-US" dirty="0" err="1">
                <a:effectLst>
                  <a:outerShdw blurRad="38100" dist="38100" dir="2700000" algn="tl">
                    <a:srgbClr val="000000">
                      <a:alpha val="43137"/>
                    </a:srgbClr>
                  </a:outerShdw>
                </a:effectLst>
                <a:latin typeface="Arial" charset="0"/>
              </a:rPr>
              <a:t>Nightmaze</a:t>
            </a:r>
            <a:r>
              <a:rPr lang="en-US" dirty="0">
                <a:effectLst>
                  <a:outerShdw blurRad="38100" dist="38100" dir="2700000" algn="tl">
                    <a:srgbClr val="000000">
                      <a:alpha val="43137"/>
                    </a:srgbClr>
                  </a:outerShdw>
                </a:effectLst>
                <a:latin typeface="Arial" charset="0"/>
              </a:rPr>
              <a:t>: Writ(h)</a:t>
            </a:r>
            <a:r>
              <a:rPr lang="en-US" dirty="0" err="1">
                <a:effectLst>
                  <a:outerShdw blurRad="38100" dist="38100" dir="2700000" algn="tl">
                    <a:srgbClr val="000000">
                      <a:alpha val="43137"/>
                    </a:srgbClr>
                  </a:outerShdw>
                </a:effectLst>
                <a:latin typeface="Arial" charset="0"/>
              </a:rPr>
              <a:t>ing</a:t>
            </a:r>
            <a:r>
              <a:rPr lang="en-US" dirty="0">
                <a:effectLst>
                  <a:outerShdw blurRad="38100" dist="38100" dir="2700000" algn="tl">
                    <a:srgbClr val="000000">
                      <a:alpha val="43137"/>
                    </a:srgbClr>
                  </a:outerShdw>
                </a:effectLst>
                <a:latin typeface="Arial" charset="0"/>
              </a:rPr>
              <a:t> on a Bed of Paper</a:t>
            </a:r>
            <a:r>
              <a:rPr lang="en-US" dirty="0" smtClean="0">
                <a:effectLst>
                  <a:outerShdw blurRad="38100" dist="38100" dir="2700000" algn="tl">
                    <a:srgbClr val="000000">
                      <a:alpha val="43137"/>
                    </a:srgbClr>
                  </a:outerShdw>
                </a:effectLst>
                <a:latin typeface="Arial" charset="0"/>
              </a:rPr>
              <a:t>”</a:t>
            </a:r>
          </a:p>
          <a:p>
            <a:pPr marL="393700" lvl="1" indent="-330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“Look-Ax: Luke’s Cutting Glance”</a:t>
            </a:r>
          </a:p>
          <a:p>
            <a:pPr marL="393700" lvl="1" indent="-330200">
              <a:spcBef>
                <a:spcPct val="50000"/>
              </a:spcBef>
              <a:buFont typeface="Wingdings" pitchFamily="2" charset="2"/>
              <a:buChar char="Ø"/>
              <a:defRPr/>
            </a:pPr>
            <a:endParaRPr lang="en-US" dirty="0">
              <a:effectLst>
                <a:outerShdw blurRad="38100" dist="38100" dir="2700000" algn="tl">
                  <a:srgbClr val="000000">
                    <a:alpha val="43137"/>
                  </a:srgbClr>
                </a:outerShdw>
              </a:effectLst>
              <a:latin typeface="Arial" charset="0"/>
            </a:endParaRPr>
          </a:p>
          <a:p>
            <a:pPr marL="393700" lvl="1" indent="-330200">
              <a:spcBef>
                <a:spcPct val="50000"/>
              </a:spcBef>
              <a:buFont typeface="Wingdings" pitchFamily="2" charset="2"/>
              <a:buChar char="Ø"/>
              <a:defRPr/>
            </a:pPr>
            <a:endParaRPr lang="en-US" dirty="0">
              <a:effectLst>
                <a:outerShdw blurRad="38100" dist="38100" dir="2700000" algn="tl">
                  <a:srgbClr val="000000">
                    <a:alpha val="43137"/>
                  </a:srgbClr>
                </a:outerShdw>
              </a:effectLst>
              <a:latin typeface="Arial" charset="0"/>
            </a:endParaRPr>
          </a:p>
          <a:p>
            <a:pPr marL="393700" lvl="1" indent="-220663">
              <a:spcBef>
                <a:spcPct val="50000"/>
              </a:spcBef>
              <a:buFont typeface="Wingdings" pitchFamily="2" charset="2"/>
              <a:buChar char="Ø"/>
              <a:defRPr/>
            </a:pPr>
            <a:endParaRPr lang="en-US" dirty="0" smtClean="0">
              <a:effectLst>
                <a:outerShdw blurRad="38100" dist="38100" dir="2700000" algn="tl">
                  <a:srgbClr val="000000">
                    <a:alpha val="43137"/>
                  </a:srgbClr>
                </a:outerShdw>
              </a:effectLst>
              <a:latin typeface="Arial" charset="0"/>
            </a:endParaRPr>
          </a:p>
          <a:p>
            <a:pPr marL="393700" lvl="1" indent="-220663">
              <a:spcBef>
                <a:spcPct val="50000"/>
              </a:spcBef>
              <a:buFont typeface="Wingdings" pitchFamily="2" charset="2"/>
              <a:buChar char="Ø"/>
              <a:defRPr/>
            </a:pPr>
            <a:endParaRPr lang="en-US" dirty="0">
              <a:effectLst>
                <a:outerShdw blurRad="38100" dist="38100" dir="2700000" algn="tl">
                  <a:srgbClr val="000000">
                    <a:alpha val="43137"/>
                  </a:srgbClr>
                </a:outerShdw>
              </a:effectLst>
              <a:latin typeface="Arial" charset="0"/>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846513"/>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7"/>
              <a:defRPr/>
            </a:pPr>
            <a:r>
              <a:rPr lang="en-US" sz="2800" i="1" u="sng" dirty="0">
                <a:effectLst>
                  <a:outerShdw blurRad="38100" dist="38100" dir="2700000" algn="tl">
                    <a:srgbClr val="000000">
                      <a:alpha val="43137"/>
                    </a:srgbClr>
                  </a:outerShdw>
                </a:effectLst>
                <a:latin typeface="Arial" charset="0"/>
              </a:rPr>
              <a:t>Postmodernists discount the divine inspiration of Scripture, and emphasize modern reinter-</a:t>
            </a:r>
            <a:r>
              <a:rPr lang="en-US" sz="2800" dirty="0">
                <a:effectLst>
                  <a:outerShdw blurRad="38100" dist="38100" dir="2700000" algn="tl">
                    <a:srgbClr val="000000">
                      <a:alpha val="43137"/>
                    </a:srgbClr>
                  </a:outerShdw>
                </a:effectLst>
                <a:latin typeface="Arial" charset="0"/>
              </a:rPr>
              <a:t>		</a:t>
            </a:r>
            <a:r>
              <a:rPr lang="en-US" sz="2800" i="1" u="sng" dirty="0" err="1">
                <a:effectLst>
                  <a:outerShdw blurRad="38100" dist="38100" dir="2700000" algn="tl">
                    <a:srgbClr val="000000">
                      <a:alpha val="43137"/>
                    </a:srgbClr>
                  </a:outerShdw>
                </a:effectLst>
                <a:latin typeface="Arial" charset="0"/>
              </a:rPr>
              <a:t>pretations</a:t>
            </a:r>
            <a:r>
              <a:rPr lang="en-US" sz="2800" i="1" u="sng" dirty="0">
                <a:effectLst>
                  <a:outerShdw blurRad="38100" dist="38100" dir="2700000" algn="tl">
                    <a:srgbClr val="000000">
                      <a:alpha val="43137"/>
                    </a:srgbClr>
                  </a:outerShdw>
                </a:effectLst>
                <a:latin typeface="Arial" charset="0"/>
              </a:rPr>
              <a:t> over the original intent of the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author.</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 . . But the light is too bright for Peter to see or read by (Luke 9:33); he might as well be reading in the dark. A phosphorescent Jesus makes a poor reading lamp for the </a:t>
            </a:r>
            <a:r>
              <a:rPr lang="en-US" dirty="0" err="1">
                <a:effectLst>
                  <a:outerShdw blurRad="38100" dist="38100" dir="2700000" algn="tl">
                    <a:srgbClr val="000000">
                      <a:alpha val="43137"/>
                    </a:srgbClr>
                  </a:outerShdw>
                </a:effectLst>
                <a:latin typeface="Arial" charset="0"/>
              </a:rPr>
              <a:t>wor</a:t>
            </a:r>
            <a:r>
              <a:rPr lang="en-US" dirty="0">
                <a:effectLst>
                  <a:outerShdw blurRad="38100" dist="38100" dir="2700000" algn="tl">
                    <a:srgbClr val="000000">
                      <a:alpha val="43137"/>
                    </a:srgbClr>
                  </a:outerShdw>
                </a:effectLst>
                <a:latin typeface="Arial" charset="0"/>
              </a:rPr>
              <a:t>(l)d”</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30724"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30725" name="Picture 9" descr="stephen moore.jpg"/>
          <p:cNvPicPr>
            <a:picLocks noChangeAspect="1"/>
          </p:cNvPicPr>
          <p:nvPr/>
        </p:nvPicPr>
        <p:blipFill>
          <a:blip r:embed="rId2" cstate="print"/>
          <a:srcRect/>
          <a:stretch>
            <a:fillRect/>
          </a:stretch>
        </p:blipFill>
        <p:spPr bwMode="auto">
          <a:xfrm>
            <a:off x="685800" y="2743200"/>
            <a:ext cx="1452563" cy="2165350"/>
          </a:xfrm>
          <a:prstGeom prst="rect">
            <a:avLst/>
          </a:prstGeom>
          <a:noFill/>
          <a:ln w="9525">
            <a:noFill/>
            <a:miter lim="800000"/>
            <a:headEnd/>
            <a:tailEnd/>
          </a:ln>
        </p:spPr>
      </p:pic>
      <p:pic>
        <p:nvPicPr>
          <p:cNvPr id="30726" name="Picture 10" descr="moore's book.jpg"/>
          <p:cNvPicPr>
            <a:picLocks noChangeAspect="1"/>
          </p:cNvPicPr>
          <p:nvPr/>
        </p:nvPicPr>
        <p:blipFill>
          <a:blip r:embed="rId3" cstate="print"/>
          <a:srcRect/>
          <a:stretch>
            <a:fillRect/>
          </a:stretch>
        </p:blipFill>
        <p:spPr bwMode="auto">
          <a:xfrm>
            <a:off x="1447800" y="4267200"/>
            <a:ext cx="1246188" cy="19050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5366">
                                            <p:txEl>
                                              <p:pRg st="1" end="1"/>
                                            </p:txEl>
                                          </p:spTgt>
                                        </p:tgtEl>
                                        <p:attrNameLst>
                                          <p:attrName>style.visibility</p:attrName>
                                        </p:attrNameLst>
                                      </p:cBhvr>
                                      <p:to>
                                        <p:strVal val="visible"/>
                                      </p:to>
                                    </p:set>
                                    <p:anim calcmode="lin" valueType="num">
                                      <p:cBhvr additive="base">
                                        <p:cTn id="11"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970318"/>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8"/>
              <a:defRPr/>
            </a:pPr>
            <a:r>
              <a:rPr lang="en-US" sz="2800" i="1" u="sng" dirty="0">
                <a:effectLst>
                  <a:outerShdw blurRad="38100" dist="38100" dir="2700000" algn="tl">
                    <a:srgbClr val="000000">
                      <a:alpha val="43137"/>
                    </a:srgbClr>
                  </a:outerShdw>
                </a:effectLst>
                <a:latin typeface="Arial" charset="0"/>
              </a:rPr>
              <a:t>The postmodernist ethic emphasizes freedom and contingency, not objective morality and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truth.</a:t>
            </a:r>
          </a:p>
          <a:p>
            <a:pPr marL="2286000" lvl="1" indent="-457200">
              <a:spcBef>
                <a:spcPct val="50000"/>
              </a:spcBef>
              <a:buFont typeface="Wingdings" pitchFamily="2" charset="2"/>
              <a:buChar char="Ø"/>
              <a:defRPr/>
            </a:pPr>
            <a:endParaRPr lang="en-US" dirty="0" smtClean="0">
              <a:effectLst>
                <a:outerShdw blurRad="38100" dist="38100" dir="2700000" algn="tl">
                  <a:srgbClr val="000000">
                    <a:alpha val="43137"/>
                  </a:srgbClr>
                </a:outerShdw>
              </a:effectLst>
              <a:latin typeface="Arial" charset="0"/>
            </a:endParaRPr>
          </a:p>
          <a:p>
            <a:pPr marL="2286000" lvl="1" indent="-457200">
              <a:spcBef>
                <a:spcPct val="50000"/>
              </a:spcBef>
              <a:buFont typeface="Wingdings" pitchFamily="2" charset="2"/>
              <a:buChar char="Ø"/>
              <a:defRPr/>
            </a:pPr>
            <a:r>
              <a:rPr lang="en-US" dirty="0" smtClean="0">
                <a:effectLst>
                  <a:outerShdw blurRad="38100" dist="38100" dir="2700000" algn="tl">
                    <a:srgbClr val="000000">
                      <a:alpha val="43137"/>
                    </a:srgbClr>
                  </a:outerShdw>
                </a:effectLst>
                <a:latin typeface="Arial" charset="0"/>
              </a:rPr>
              <a:t>Doty </a:t>
            </a:r>
            <a:r>
              <a:rPr lang="en-US" dirty="0">
                <a:effectLst>
                  <a:outerShdw blurRad="38100" dist="38100" dir="2700000" algn="tl">
                    <a:srgbClr val="000000">
                      <a:alpha val="43137"/>
                    </a:srgbClr>
                  </a:outerShdw>
                </a:effectLst>
                <a:latin typeface="Arial" charset="0"/>
              </a:rPr>
              <a:t>acknowledges that “one cannot preach ‘Just say no!’ if all values or contingent and transcendental ideals or deities are no longer thought to exist somewhere to give them birth” (Doty, 2).</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31748"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William Doty.jpg"/>
          <p:cNvPicPr>
            <a:picLocks noChangeAspect="1"/>
          </p:cNvPicPr>
          <p:nvPr/>
        </p:nvPicPr>
        <p:blipFill>
          <a:blip r:embed="rId2" cstate="print"/>
          <a:srcRect/>
          <a:stretch>
            <a:fillRect/>
          </a:stretch>
        </p:blipFill>
        <p:spPr bwMode="auto">
          <a:xfrm>
            <a:off x="838200" y="2667000"/>
            <a:ext cx="1371600" cy="2112963"/>
          </a:xfrm>
          <a:prstGeom prst="rect">
            <a:avLst/>
          </a:prstGeom>
          <a:noFill/>
          <a:ln w="9525">
            <a:noFill/>
            <a:miter lim="800000"/>
            <a:headEnd/>
            <a:tailEnd/>
          </a:ln>
        </p:spPr>
      </p:pic>
      <p:pic>
        <p:nvPicPr>
          <p:cNvPr id="11" name="Picture 10" descr="Doty's book.jpg"/>
          <p:cNvPicPr>
            <a:picLocks noChangeAspect="1"/>
          </p:cNvPicPr>
          <p:nvPr/>
        </p:nvPicPr>
        <p:blipFill>
          <a:blip r:embed="rId3" cstate="print"/>
          <a:srcRect l="22000" t="2000" r="23334" b="8667"/>
          <a:stretch>
            <a:fillRect/>
          </a:stretch>
        </p:blipFill>
        <p:spPr bwMode="auto">
          <a:xfrm>
            <a:off x="1524000" y="4343400"/>
            <a:ext cx="1263650" cy="20653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nodeType="clickEffect">
                                  <p:stCondLst>
                                    <p:cond delay="0"/>
                                  </p:stCondLst>
                                  <p:childTnLst>
                                    <p:set>
                                      <p:cBhvr>
                                        <p:cTn id="15" dur="1" fill="hold">
                                          <p:stCondLst>
                                            <p:cond delay="0"/>
                                          </p:stCondLst>
                                        </p:cTn>
                                        <p:tgtEl>
                                          <p:spTgt spid="15366">
                                            <p:txEl>
                                              <p:pRg st="2" end="2"/>
                                            </p:txEl>
                                          </p:spTgt>
                                        </p:tgtEl>
                                        <p:attrNameLst>
                                          <p:attrName>style.visibility</p:attrName>
                                        </p:attrNameLst>
                                      </p:cBhvr>
                                      <p:to>
                                        <p:strVal val="visible"/>
                                      </p:to>
                                    </p:set>
                                    <p:anim calcmode="lin" valueType="num">
                                      <p:cBhvr additive="base">
                                        <p:cTn id="16"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5366">
                                            <p:txEl>
                                              <p:pRg st="2" end="2"/>
                                            </p:txEl>
                                          </p:spTgt>
                                        </p:tgtEl>
                                        <p:attrNameLst>
                                          <p:attrName>ppt_y</p:attrName>
                                        </p:attrNameLst>
                                      </p:cBhvr>
                                      <p:tavLst>
                                        <p:tav tm="0">
                                          <p:val>
                                            <p:strVal val="#ppt_y"/>
                                          </p:val>
                                        </p:tav>
                                        <p:tav tm="100000">
                                          <p:val>
                                            <p:strVal val="#ppt_y"/>
                                          </p:val>
                                        </p:tav>
                                      </p:tavLst>
                                    </p:anim>
                                  </p:childTnLst>
                                </p:cTn>
                              </p:par>
                              <p:par>
                                <p:cTn id="18" presetID="10"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34022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8"/>
              <a:defRPr/>
            </a:pPr>
            <a:r>
              <a:rPr lang="en-US" sz="2800" i="1" u="sng" dirty="0">
                <a:effectLst>
                  <a:outerShdw blurRad="38100" dist="38100" dir="2700000" algn="tl">
                    <a:srgbClr val="000000">
                      <a:alpha val="43137"/>
                    </a:srgbClr>
                  </a:outerShdw>
                </a:effectLst>
                <a:latin typeface="Arial" charset="0"/>
              </a:rPr>
              <a:t>The postmodernist ethic emphasizes freedom and contingency, not objective morality and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truth.</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“Rorty asserts that “the distinction between morality and prudence, and the term ‘moral’ itself, are no longer very useful” (Rorty, 58).</a:t>
            </a:r>
          </a:p>
          <a:p>
            <a:pPr marL="27432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A Rorty-like postmodernist asks not, “What is right?” but “Why do you talk that way?” (Rorty, 51).</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32772"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7" name="Picture 6" descr="Richard Rorty.jpg"/>
          <p:cNvPicPr>
            <a:picLocks noChangeAspect="1"/>
          </p:cNvPicPr>
          <p:nvPr/>
        </p:nvPicPr>
        <p:blipFill>
          <a:blip r:embed="rId2" cstate="print"/>
          <a:srcRect/>
          <a:stretch>
            <a:fillRect/>
          </a:stretch>
        </p:blipFill>
        <p:spPr bwMode="auto">
          <a:xfrm>
            <a:off x="914400" y="2743200"/>
            <a:ext cx="1387475" cy="2032000"/>
          </a:xfrm>
          <a:prstGeom prst="rect">
            <a:avLst/>
          </a:prstGeom>
          <a:noFill/>
          <a:ln w="9525">
            <a:noFill/>
            <a:miter lim="800000"/>
            <a:headEnd/>
            <a:tailEnd/>
          </a:ln>
        </p:spPr>
      </p:pic>
      <p:pic>
        <p:nvPicPr>
          <p:cNvPr id="8" name="Picture 7" descr="Rorty's book.gif"/>
          <p:cNvPicPr>
            <a:picLocks noChangeAspect="1"/>
          </p:cNvPicPr>
          <p:nvPr/>
        </p:nvPicPr>
        <p:blipFill>
          <a:blip r:embed="rId3" cstate="print"/>
          <a:srcRect/>
          <a:stretch>
            <a:fillRect/>
          </a:stretch>
        </p:blipFill>
        <p:spPr bwMode="auto">
          <a:xfrm>
            <a:off x="1524000" y="4267200"/>
            <a:ext cx="1255713" cy="19431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5366">
                                            <p:txEl>
                                              <p:pRg st="1" end="1"/>
                                            </p:txEl>
                                          </p:spTgt>
                                        </p:tgtEl>
                                        <p:attrNameLst>
                                          <p:attrName>style.visibility</p:attrName>
                                        </p:attrNameLst>
                                      </p:cBhvr>
                                      <p:to>
                                        <p:strVal val="visible"/>
                                      </p:to>
                                    </p:set>
                                    <p:anim calcmode="lin" valueType="num">
                                      <p:cBhvr additive="base">
                                        <p:cTn id="11"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15366">
                                            <p:txEl>
                                              <p:pRg st="2" end="2"/>
                                            </p:txEl>
                                          </p:spTgt>
                                        </p:tgtEl>
                                        <p:attrNameLst>
                                          <p:attrName>style.visibility</p:attrName>
                                        </p:attrNameLst>
                                      </p:cBhvr>
                                      <p:to>
                                        <p:strVal val="visible"/>
                                      </p:to>
                                    </p:set>
                                    <p:anim calcmode="lin" valueType="num">
                                      <p:cBhvr additive="base">
                                        <p:cTn id="20"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15366">
                                            <p:txEl>
                                              <p:pRg st="2" end="2"/>
                                            </p:txEl>
                                          </p:spTgt>
                                        </p:tgtEl>
                                        <p:attrNameLst>
                                          <p:attrName>ppt_y</p:attrName>
                                        </p:attrNameLst>
                                      </p:cBhvr>
                                      <p:tavLst>
                                        <p:tav tm="0">
                                          <p:val>
                                            <p:strVal val="#ppt_y"/>
                                          </p:val>
                                        </p:tav>
                                        <p:tav tm="100000">
                                          <p:val>
                                            <p:strVal val="#ppt_y"/>
                                          </p:val>
                                        </p:tav>
                                      </p:tavLst>
                                    </p:anim>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514600"/>
            <a:ext cx="7086600" cy="762000"/>
          </a:xfrm>
        </p:spPr>
        <p:txBody>
          <a:bodyPr>
            <a:normAutofit fontScale="90000"/>
          </a:bodyPr>
          <a:lstStyle/>
          <a:p>
            <a:pPr algn="ctr"/>
            <a:r>
              <a:rPr lang="en-US" sz="4800" dirty="0" smtClean="0"/>
              <a:t>Pulpit Apologetics</a:t>
            </a:r>
            <a:endParaRPr lang="en-US" sz="4800" dirty="0"/>
          </a:p>
        </p:txBody>
      </p:sp>
      <p:sp>
        <p:nvSpPr>
          <p:cNvPr id="3" name="Subtitle 2"/>
          <p:cNvSpPr>
            <a:spLocks noGrp="1"/>
          </p:cNvSpPr>
          <p:nvPr>
            <p:ph type="subTitle" idx="1"/>
          </p:nvPr>
        </p:nvSpPr>
        <p:spPr>
          <a:xfrm>
            <a:off x="990600" y="3657600"/>
            <a:ext cx="7239000" cy="990600"/>
          </a:xfrm>
        </p:spPr>
        <p:txBody>
          <a:bodyPr/>
          <a:lstStyle/>
          <a:p>
            <a:pPr algn="ctr"/>
            <a:r>
              <a:rPr lang="en-US" sz="3200" dirty="0" smtClean="0"/>
              <a:t>Preaching to </a:t>
            </a:r>
            <a:r>
              <a:rPr lang="en-US" sz="3200" dirty="0" err="1" smtClean="0"/>
              <a:t>Postmoderns</a:t>
            </a:r>
            <a:endParaRPr lang="en-US" sz="3200" dirty="0"/>
          </a:p>
        </p:txBody>
      </p:sp>
    </p:spTree>
    <p:extLst>
      <p:ext uri="{BB962C8B-B14F-4D97-AF65-F5344CB8AC3E}">
        <p14:creationId xmlns="" xmlns:p14="http://schemas.microsoft.com/office/powerpoint/2010/main" val="193878678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7083425" cy="914400"/>
          </a:xfrm>
        </p:spPr>
        <p:txBody>
          <a:bodyPr>
            <a:normAutofit fontScale="90000"/>
          </a:bodyPr>
          <a:lstStyle/>
          <a:p>
            <a:pPr algn="ctr"/>
            <a:r>
              <a:rPr lang="en-US" sz="4400" b="1" dirty="0" smtClean="0"/>
              <a:t>Characteristics</a:t>
            </a:r>
            <a:r>
              <a:rPr lang="en-US" b="1" dirty="0" smtClean="0"/>
              <a:t> of</a:t>
            </a:r>
            <a:br>
              <a:rPr lang="en-US" b="1" dirty="0" smtClean="0"/>
            </a:br>
            <a:r>
              <a:rPr lang="en-US" b="1" dirty="0" smtClean="0"/>
              <a:t>Contemporary Hearers</a:t>
            </a:r>
            <a:endParaRPr lang="en-US" b="1" dirty="0"/>
          </a:p>
        </p:txBody>
      </p:sp>
      <p:sp>
        <p:nvSpPr>
          <p:cNvPr id="3" name="Content Placeholder 2"/>
          <p:cNvSpPr>
            <a:spLocks noGrp="1"/>
          </p:cNvSpPr>
          <p:nvPr>
            <p:ph idx="1"/>
          </p:nvPr>
        </p:nvSpPr>
        <p:spPr>
          <a:xfrm>
            <a:off x="914400" y="1828800"/>
            <a:ext cx="7312025" cy="4419600"/>
          </a:xfrm>
        </p:spPr>
        <p:txBody>
          <a:bodyPr/>
          <a:lstStyle/>
          <a:p>
            <a:endParaRPr lang="en-US" dirty="0" smtClean="0"/>
          </a:p>
          <a:p>
            <a:r>
              <a:rPr lang="en-US" dirty="0" smtClean="0"/>
              <a:t>Rejection of authority</a:t>
            </a:r>
          </a:p>
          <a:p>
            <a:r>
              <a:rPr lang="en-US" dirty="0" smtClean="0"/>
              <a:t>Doubt and skepticism about simplistic explanations</a:t>
            </a:r>
          </a:p>
          <a:p>
            <a:r>
              <a:rPr lang="en-US" dirty="0" smtClean="0"/>
              <a:t>Relativism</a:t>
            </a:r>
          </a:p>
          <a:p>
            <a:r>
              <a:rPr lang="en-US" dirty="0" smtClean="0"/>
              <a:t>Faith in feelings</a:t>
            </a:r>
          </a:p>
          <a:p>
            <a:r>
              <a:rPr lang="en-US" dirty="0" smtClean="0"/>
              <a:t>Intolerant toleration</a:t>
            </a:r>
          </a:p>
        </p:txBody>
      </p:sp>
    </p:spTree>
    <p:extLst>
      <p:ext uri="{BB962C8B-B14F-4D97-AF65-F5344CB8AC3E}">
        <p14:creationId xmlns="" xmlns:p14="http://schemas.microsoft.com/office/powerpoint/2010/main" val="32646340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up)">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7007225" cy="685800"/>
          </a:xfrm>
        </p:spPr>
        <p:txBody>
          <a:bodyPr>
            <a:normAutofit fontScale="90000"/>
          </a:bodyPr>
          <a:lstStyle/>
          <a:p>
            <a:pPr algn="ctr"/>
            <a:r>
              <a:rPr lang="en-US" dirty="0" smtClean="0"/>
              <a:t>How </a:t>
            </a:r>
            <a:r>
              <a:rPr lang="en-US" sz="4400" b="1" i="1" dirty="0" smtClean="0"/>
              <a:t>Not</a:t>
            </a:r>
            <a:r>
              <a:rPr lang="en-US" dirty="0" smtClean="0"/>
              <a:t> to Be Apologetic</a:t>
            </a:r>
            <a:endParaRPr lang="en-US" dirty="0"/>
          </a:p>
        </p:txBody>
      </p:sp>
      <p:sp>
        <p:nvSpPr>
          <p:cNvPr id="3" name="Content Placeholder 2"/>
          <p:cNvSpPr>
            <a:spLocks noGrp="1"/>
          </p:cNvSpPr>
          <p:nvPr>
            <p:ph idx="1"/>
          </p:nvPr>
        </p:nvSpPr>
        <p:spPr>
          <a:xfrm>
            <a:off x="533400" y="1600200"/>
            <a:ext cx="8077200" cy="4724400"/>
          </a:xfrm>
        </p:spPr>
        <p:txBody>
          <a:bodyPr>
            <a:normAutofit lnSpcReduction="10000"/>
          </a:bodyPr>
          <a:lstStyle/>
          <a:p>
            <a:r>
              <a:rPr lang="en-US" dirty="0" smtClean="0"/>
              <a:t>Stay in the Christian “bubble”</a:t>
            </a:r>
          </a:p>
          <a:p>
            <a:r>
              <a:rPr lang="en-US" dirty="0" smtClean="0"/>
              <a:t>Speak only Christian-</a:t>
            </a:r>
            <a:r>
              <a:rPr lang="en-US" dirty="0" err="1" smtClean="0"/>
              <a:t>ese</a:t>
            </a:r>
            <a:endParaRPr lang="en-US" dirty="0" smtClean="0"/>
          </a:p>
          <a:p>
            <a:r>
              <a:rPr lang="en-US" dirty="0" smtClean="0"/>
              <a:t>Assume they know Bible stories</a:t>
            </a:r>
          </a:p>
          <a:p>
            <a:r>
              <a:rPr lang="en-US" dirty="0" smtClean="0"/>
              <a:t>Know everything</a:t>
            </a:r>
          </a:p>
          <a:p>
            <a:r>
              <a:rPr lang="en-US" dirty="0" smtClean="0"/>
              <a:t>Take yourself very seriously</a:t>
            </a:r>
          </a:p>
          <a:p>
            <a:r>
              <a:rPr lang="en-US" dirty="0" smtClean="0"/>
              <a:t>Insult those who don’t believe or live like you do</a:t>
            </a:r>
          </a:p>
          <a:p>
            <a:r>
              <a:rPr lang="en-US" dirty="0" smtClean="0"/>
              <a:t>Pick lots of battles</a:t>
            </a:r>
          </a:p>
          <a:p>
            <a:r>
              <a:rPr lang="en-US" dirty="0" smtClean="0"/>
              <a:t>Don’t try to understand other belief systems</a:t>
            </a:r>
          </a:p>
        </p:txBody>
      </p:sp>
    </p:spTree>
    <p:extLst>
      <p:ext uri="{BB962C8B-B14F-4D97-AF65-F5344CB8AC3E}">
        <p14:creationId xmlns="" xmlns:p14="http://schemas.microsoft.com/office/powerpoint/2010/main" val="27876320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up)">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up)">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up)">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up)">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540625" cy="1143000"/>
          </a:xfrm>
        </p:spPr>
        <p:txBody>
          <a:bodyPr>
            <a:noAutofit/>
          </a:bodyPr>
          <a:lstStyle/>
          <a:p>
            <a:pPr algn="ctr"/>
            <a:r>
              <a:rPr lang="en-US" sz="4000" b="1" dirty="0" err="1" smtClean="0"/>
              <a:t>Homiletical</a:t>
            </a:r>
            <a:r>
              <a:rPr lang="en-US" sz="4000" b="1" dirty="0" smtClean="0"/>
              <a:t> Elements in Communicating with </a:t>
            </a:r>
            <a:r>
              <a:rPr lang="en-US" sz="4000" b="1" dirty="0" err="1" smtClean="0"/>
              <a:t>Postmoderns</a:t>
            </a:r>
            <a:endParaRPr lang="en-US" sz="4000" b="1" dirty="0"/>
          </a:p>
        </p:txBody>
      </p:sp>
      <p:sp>
        <p:nvSpPr>
          <p:cNvPr id="3" name="Content Placeholder 2"/>
          <p:cNvSpPr>
            <a:spLocks noGrp="1"/>
          </p:cNvSpPr>
          <p:nvPr>
            <p:ph idx="1"/>
          </p:nvPr>
        </p:nvSpPr>
        <p:spPr>
          <a:xfrm>
            <a:off x="1066800" y="1828800"/>
            <a:ext cx="7159625" cy="4419600"/>
          </a:xfrm>
        </p:spPr>
        <p:txBody>
          <a:bodyPr/>
          <a:lstStyle/>
          <a:p>
            <a:r>
              <a:rPr lang="en-US" dirty="0" smtClean="0"/>
              <a:t>Use image-rich narratives/stories</a:t>
            </a:r>
          </a:p>
          <a:p>
            <a:r>
              <a:rPr lang="en-US" dirty="0" smtClean="0"/>
              <a:t>Theological content</a:t>
            </a:r>
          </a:p>
          <a:p>
            <a:r>
              <a:rPr lang="en-US" dirty="0" smtClean="0"/>
              <a:t>Take on rival systems</a:t>
            </a:r>
          </a:p>
          <a:p>
            <a:r>
              <a:rPr lang="en-US" dirty="0" smtClean="0"/>
              <a:t>Proclaim mystery</a:t>
            </a:r>
          </a:p>
          <a:p>
            <a:r>
              <a:rPr lang="en-US" dirty="0" smtClean="0"/>
              <a:t>Proclaim hope</a:t>
            </a:r>
          </a:p>
          <a:p>
            <a:r>
              <a:rPr lang="en-US" dirty="0" smtClean="0"/>
              <a:t>Proclaim confidence</a:t>
            </a:r>
          </a:p>
          <a:p>
            <a:r>
              <a:rPr lang="en-US" dirty="0" smtClean="0"/>
              <a:t>Proclaim truth</a:t>
            </a:r>
          </a:p>
          <a:p>
            <a:r>
              <a:rPr lang="en-US" dirty="0" smtClean="0"/>
              <a:t>Proclaim Jesus Christ</a:t>
            </a:r>
          </a:p>
          <a:p>
            <a:endParaRPr lang="en-US" dirty="0" smtClean="0"/>
          </a:p>
        </p:txBody>
      </p:sp>
    </p:spTree>
    <p:extLst>
      <p:ext uri="{BB962C8B-B14F-4D97-AF65-F5344CB8AC3E}">
        <p14:creationId xmlns="" xmlns:p14="http://schemas.microsoft.com/office/powerpoint/2010/main" val="1227747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up)">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up)">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up)">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up)">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4099"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star trek.jpg"/>
          <p:cNvPicPr>
            <a:picLocks noChangeAspect="1"/>
          </p:cNvPicPr>
          <p:nvPr/>
        </p:nvPicPr>
        <p:blipFill>
          <a:blip r:embed="rId2" cstate="print"/>
          <a:srcRect/>
          <a:stretch>
            <a:fillRect/>
          </a:stretch>
        </p:blipFill>
        <p:spPr bwMode="auto">
          <a:xfrm>
            <a:off x="685800" y="1524000"/>
            <a:ext cx="3343275" cy="2514600"/>
          </a:xfrm>
          <a:prstGeom prst="rect">
            <a:avLst/>
          </a:prstGeom>
          <a:noFill/>
          <a:ln w="9525">
            <a:noFill/>
            <a:miter lim="800000"/>
            <a:headEnd/>
            <a:tailEnd/>
          </a:ln>
        </p:spPr>
      </p:pic>
      <p:pic>
        <p:nvPicPr>
          <p:cNvPr id="11" name="Picture 10" descr="star trek tng.jpg"/>
          <p:cNvPicPr>
            <a:picLocks noChangeAspect="1"/>
          </p:cNvPicPr>
          <p:nvPr/>
        </p:nvPicPr>
        <p:blipFill>
          <a:blip r:embed="rId3" cstate="print"/>
          <a:srcRect/>
          <a:stretch>
            <a:fillRect/>
          </a:stretch>
        </p:blipFill>
        <p:spPr bwMode="auto">
          <a:xfrm>
            <a:off x="4648200" y="1524000"/>
            <a:ext cx="3773488" cy="2438400"/>
          </a:xfrm>
          <a:prstGeom prst="rect">
            <a:avLst/>
          </a:prstGeom>
          <a:noFill/>
          <a:ln w="9525">
            <a:noFill/>
            <a:miter lim="800000"/>
            <a:headEnd/>
            <a:tailEnd/>
          </a:ln>
        </p:spPr>
      </p:pic>
      <p:pic>
        <p:nvPicPr>
          <p:cNvPr id="7" name="Picture 6" descr="spock.jpg"/>
          <p:cNvPicPr>
            <a:picLocks noChangeAspect="1"/>
          </p:cNvPicPr>
          <p:nvPr/>
        </p:nvPicPr>
        <p:blipFill>
          <a:blip r:embed="rId4" cstate="print"/>
          <a:srcRect/>
          <a:stretch>
            <a:fillRect/>
          </a:stretch>
        </p:blipFill>
        <p:spPr bwMode="auto">
          <a:xfrm>
            <a:off x="2057400" y="3429000"/>
            <a:ext cx="2133600" cy="2768600"/>
          </a:xfrm>
          <a:prstGeom prst="rect">
            <a:avLst/>
          </a:prstGeom>
          <a:noFill/>
          <a:ln w="9525">
            <a:noFill/>
            <a:miter lim="800000"/>
            <a:headEnd/>
            <a:tailEnd/>
          </a:ln>
        </p:spPr>
      </p:pic>
      <p:pic>
        <p:nvPicPr>
          <p:cNvPr id="8" name="Picture 7" descr="data.jpg"/>
          <p:cNvPicPr>
            <a:picLocks noChangeAspect="1"/>
          </p:cNvPicPr>
          <p:nvPr/>
        </p:nvPicPr>
        <p:blipFill>
          <a:blip r:embed="rId5" cstate="print"/>
          <a:srcRect/>
          <a:stretch>
            <a:fillRect/>
          </a:stretch>
        </p:blipFill>
        <p:spPr bwMode="auto">
          <a:xfrm>
            <a:off x="4495800" y="3352800"/>
            <a:ext cx="2143125" cy="28575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464425" cy="1295400"/>
          </a:xfrm>
        </p:spPr>
        <p:txBody>
          <a:bodyPr>
            <a:noAutofit/>
          </a:bodyPr>
          <a:lstStyle/>
          <a:p>
            <a:pPr algn="ctr"/>
            <a:r>
              <a:rPr lang="en-US" sz="4000" b="1" dirty="0" smtClean="0"/>
              <a:t>Sermon Delivery for </a:t>
            </a:r>
            <a:r>
              <a:rPr lang="en-US" sz="4000" b="1" dirty="0" err="1" smtClean="0"/>
              <a:t>Postmoderns</a:t>
            </a:r>
            <a:endParaRPr lang="en-US" sz="4000" b="1" dirty="0"/>
          </a:p>
        </p:txBody>
      </p:sp>
      <p:sp>
        <p:nvSpPr>
          <p:cNvPr id="3" name="Content Placeholder 2"/>
          <p:cNvSpPr>
            <a:spLocks noGrp="1"/>
          </p:cNvSpPr>
          <p:nvPr>
            <p:ph idx="1"/>
          </p:nvPr>
        </p:nvSpPr>
        <p:spPr>
          <a:xfrm>
            <a:off x="914400" y="1828800"/>
            <a:ext cx="7312025" cy="4419600"/>
          </a:xfrm>
        </p:spPr>
        <p:txBody>
          <a:bodyPr>
            <a:normAutofit lnSpcReduction="10000"/>
          </a:bodyPr>
          <a:lstStyle/>
          <a:p>
            <a:r>
              <a:rPr lang="en-US" dirty="0" smtClean="0"/>
              <a:t>Be open to “Edutainment”</a:t>
            </a:r>
          </a:p>
          <a:p>
            <a:r>
              <a:rPr lang="en-US" dirty="0" smtClean="0"/>
              <a:t>Use PowerPoint and videos for a generation raised on videos</a:t>
            </a:r>
          </a:p>
          <a:p>
            <a:r>
              <a:rPr lang="en-US" dirty="0" smtClean="0"/>
              <a:t>Reference contemporary culture </a:t>
            </a:r>
            <a:br>
              <a:rPr lang="en-US" dirty="0" smtClean="0"/>
            </a:br>
            <a:r>
              <a:rPr lang="en-US" dirty="0" smtClean="0"/>
              <a:t>(recent movies, TV, etc.)</a:t>
            </a:r>
          </a:p>
          <a:p>
            <a:r>
              <a:rPr lang="en-US" dirty="0" smtClean="0"/>
              <a:t>Show genuine humility</a:t>
            </a:r>
          </a:p>
          <a:p>
            <a:r>
              <a:rPr lang="en-US" dirty="0" smtClean="0"/>
              <a:t>Be real and transparent</a:t>
            </a:r>
          </a:p>
          <a:p>
            <a:r>
              <a:rPr lang="en-US" dirty="0" smtClean="0"/>
              <a:t>Speak with prophetic authority</a:t>
            </a:r>
          </a:p>
          <a:p>
            <a:r>
              <a:rPr lang="en-US" dirty="0" smtClean="0"/>
              <a:t>Stand for something, but don’t rail</a:t>
            </a:r>
          </a:p>
        </p:txBody>
      </p:sp>
    </p:spTree>
    <p:extLst>
      <p:ext uri="{BB962C8B-B14F-4D97-AF65-F5344CB8AC3E}">
        <p14:creationId xmlns="" xmlns:p14="http://schemas.microsoft.com/office/powerpoint/2010/main" val="9175978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up)">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up)">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up)">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752600"/>
            <a:ext cx="7239000" cy="1447800"/>
          </a:xfrm>
        </p:spPr>
        <p:txBody>
          <a:bodyPr/>
          <a:lstStyle/>
          <a:p>
            <a:pPr algn="ctr"/>
            <a:r>
              <a:rPr lang="en-US" sz="4800" dirty="0" smtClean="0"/>
              <a:t>Pulpit Apologetics</a:t>
            </a:r>
            <a:endParaRPr lang="en-US" sz="4800" dirty="0"/>
          </a:p>
        </p:txBody>
      </p:sp>
      <p:sp>
        <p:nvSpPr>
          <p:cNvPr id="3" name="Subtitle 2"/>
          <p:cNvSpPr>
            <a:spLocks noGrp="1"/>
          </p:cNvSpPr>
          <p:nvPr>
            <p:ph type="subTitle" idx="1"/>
          </p:nvPr>
        </p:nvSpPr>
        <p:spPr>
          <a:xfrm>
            <a:off x="1066800" y="2895600"/>
            <a:ext cx="7162800" cy="1143000"/>
          </a:xfrm>
        </p:spPr>
        <p:txBody>
          <a:bodyPr/>
          <a:lstStyle/>
          <a:p>
            <a:endParaRPr lang="en-US" sz="3200" dirty="0" smtClean="0"/>
          </a:p>
          <a:p>
            <a:pPr algn="ctr"/>
            <a:r>
              <a:rPr lang="en-US" sz="3200" dirty="0" smtClean="0"/>
              <a:t>Preaching to </a:t>
            </a:r>
            <a:r>
              <a:rPr lang="en-US" sz="3200" dirty="0" err="1" smtClean="0"/>
              <a:t>Postmoderns</a:t>
            </a:r>
            <a:endParaRPr lang="en-US" sz="3200" dirty="0"/>
          </a:p>
        </p:txBody>
      </p:sp>
    </p:spTree>
    <p:extLst>
      <p:ext uri="{BB962C8B-B14F-4D97-AF65-F5344CB8AC3E}">
        <p14:creationId xmlns="" xmlns:p14="http://schemas.microsoft.com/office/powerpoint/2010/main" val="388758075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5123"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4" name="Picture 13" descr="hodgman3.jpg"/>
          <p:cNvPicPr>
            <a:picLocks noChangeAspect="1"/>
          </p:cNvPicPr>
          <p:nvPr/>
        </p:nvPicPr>
        <p:blipFill>
          <a:blip r:embed="rId2" cstate="print"/>
          <a:srcRect/>
          <a:stretch>
            <a:fillRect/>
          </a:stretch>
        </p:blipFill>
        <p:spPr bwMode="auto">
          <a:xfrm>
            <a:off x="838200" y="1752600"/>
            <a:ext cx="7531100" cy="42672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4093428"/>
          </a:xfrm>
          <a:prstGeom prst="rect">
            <a:avLst/>
          </a:prstGeom>
          <a:noFill/>
          <a:ln w="9525">
            <a:noFill/>
            <a:miter lim="800000"/>
            <a:headEnd/>
            <a:tailEnd/>
          </a:ln>
        </p:spPr>
        <p:txBody>
          <a:bodyPr wrap="square">
            <a:spAutoFit/>
          </a:bodyPr>
          <a:lstStyle/>
          <a:p>
            <a:pPr marL="514350" indent="-514350">
              <a:spcBef>
                <a:spcPct val="50000"/>
              </a:spcBef>
              <a:buFont typeface="+mj-lt"/>
              <a:buAutoNum type="arabicPeriod"/>
              <a:defRPr/>
            </a:pPr>
            <a:r>
              <a:rPr lang="en-US" sz="2800" i="1" u="sng" dirty="0">
                <a:effectLst>
                  <a:outerShdw blurRad="38100" dist="38100" dir="2700000" algn="tl">
                    <a:srgbClr val="000000">
                      <a:alpha val="43137"/>
                    </a:srgbClr>
                  </a:outerShdw>
                </a:effectLst>
                <a:latin typeface="Arial" charset="0"/>
              </a:rPr>
              <a:t>Truth is relative; there are no objective truths or absolutes.</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“Truth cannot be out there” (Rorty, 3).</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Saying something is true is merely “an empty compliment” (Rorty, 8).</a:t>
            </a:r>
          </a:p>
          <a:p>
            <a:pPr marL="27432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“Our purpose would be served best by ceasing to see truth as a deep matter, as a topic of philosophical interest” (Rorty, 8).</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pic>
        <p:nvPicPr>
          <p:cNvPr id="10" name="Picture 9" descr="Richard Rorty.jpg"/>
          <p:cNvPicPr>
            <a:picLocks noChangeAspect="1"/>
          </p:cNvPicPr>
          <p:nvPr/>
        </p:nvPicPr>
        <p:blipFill>
          <a:blip r:embed="rId2" cstate="print"/>
          <a:srcRect/>
          <a:stretch>
            <a:fillRect/>
          </a:stretch>
        </p:blipFill>
        <p:spPr bwMode="auto">
          <a:xfrm>
            <a:off x="685800" y="2667000"/>
            <a:ext cx="1309688" cy="1917700"/>
          </a:xfrm>
          <a:prstGeom prst="rect">
            <a:avLst/>
          </a:prstGeom>
          <a:noFill/>
          <a:ln w="9525">
            <a:noFill/>
            <a:miter lim="800000"/>
            <a:headEnd/>
            <a:tailEnd/>
          </a:ln>
        </p:spPr>
      </p:pic>
      <p:pic>
        <p:nvPicPr>
          <p:cNvPr id="11" name="Picture 10" descr="Rorty's book.gif"/>
          <p:cNvPicPr>
            <a:picLocks noChangeAspect="1"/>
          </p:cNvPicPr>
          <p:nvPr/>
        </p:nvPicPr>
        <p:blipFill>
          <a:blip r:embed="rId3" cstate="print"/>
          <a:srcRect/>
          <a:stretch>
            <a:fillRect/>
          </a:stretch>
        </p:blipFill>
        <p:spPr bwMode="auto">
          <a:xfrm>
            <a:off x="1295400" y="3962400"/>
            <a:ext cx="1428750" cy="2209800"/>
          </a:xfrm>
          <a:prstGeom prst="rect">
            <a:avLst/>
          </a:prstGeom>
          <a:noFill/>
          <a:ln w="9525">
            <a:noFill/>
            <a:miter lim="800000"/>
            <a:headEnd/>
            <a:tailEnd/>
          </a:ln>
        </p:spPr>
      </p:pic>
      <p:sp>
        <p:nvSpPr>
          <p:cNvPr id="6150"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1" end="1"/>
                                            </p:txEl>
                                          </p:spTgt>
                                        </p:tgtEl>
                                        <p:attrNameLst>
                                          <p:attrName>style.visibility</p:attrName>
                                        </p:attrNameLst>
                                      </p:cBhvr>
                                      <p:to>
                                        <p:strVal val="visible"/>
                                      </p:to>
                                    </p:set>
                                    <p:anim calcmode="lin" valueType="num">
                                      <p:cBhvr additive="base">
                                        <p:cTn id="13"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5" presetID="10"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nodeType="clickEffect">
                                  <p:stCondLst>
                                    <p:cond delay="0"/>
                                  </p:stCondLst>
                                  <p:childTnLst>
                                    <p:set>
                                      <p:cBhvr>
                                        <p:cTn id="21" dur="1" fill="hold">
                                          <p:stCondLst>
                                            <p:cond delay="0"/>
                                          </p:stCondLst>
                                        </p:cTn>
                                        <p:tgtEl>
                                          <p:spTgt spid="15366">
                                            <p:txEl>
                                              <p:pRg st="2" end="2"/>
                                            </p:txEl>
                                          </p:spTgt>
                                        </p:tgtEl>
                                        <p:attrNameLst>
                                          <p:attrName>style.visibility</p:attrName>
                                        </p:attrNameLst>
                                      </p:cBhvr>
                                      <p:to>
                                        <p:strVal val="visible"/>
                                      </p:to>
                                    </p:set>
                                    <p:anim calcmode="lin" valueType="num">
                                      <p:cBhvr additive="base">
                                        <p:cTn id="22"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15366">
                                            <p:txEl>
                                              <p:pRg st="2" end="2"/>
                                            </p:txEl>
                                          </p:spTgt>
                                        </p:tgtEl>
                                        <p:attrNameLst>
                                          <p:attrName>ppt_y</p:attrName>
                                        </p:attrNameLst>
                                      </p:cBhvr>
                                      <p:tavLst>
                                        <p:tav tm="0">
                                          <p:val>
                                            <p:strVal val="#ppt_y"/>
                                          </p:val>
                                        </p:tav>
                                        <p:tav tm="100000">
                                          <p:val>
                                            <p:strVal val="#ppt_y"/>
                                          </p:val>
                                        </p:tav>
                                      </p:tavLst>
                                    </p:anim>
                                  </p:childTnLst>
                                </p:cTn>
                              </p:par>
                              <p:par>
                                <p:cTn id="24" presetID="10"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15366">
                                            <p:txEl>
                                              <p:pRg st="3" end="3"/>
                                            </p:txEl>
                                          </p:spTgt>
                                        </p:tgtEl>
                                        <p:attrNameLst>
                                          <p:attrName>style.visibility</p:attrName>
                                        </p:attrNameLst>
                                      </p:cBhvr>
                                      <p:to>
                                        <p:strVal val="visible"/>
                                      </p:to>
                                    </p:set>
                                    <p:anim calcmode="lin" valueType="num">
                                      <p:cBhvr additive="base">
                                        <p:cTn id="31" dur="500" fill="hold"/>
                                        <p:tgtEl>
                                          <p:spTgt spid="15366">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536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416300"/>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2"/>
              <a:defRPr/>
            </a:pPr>
            <a:r>
              <a:rPr lang="en-US" sz="2800" i="1" u="sng" dirty="0">
                <a:effectLst>
                  <a:outerShdw blurRad="38100" dist="38100" dir="2700000" algn="tl">
                    <a:srgbClr val="000000">
                      <a:alpha val="43137"/>
                    </a:srgbClr>
                  </a:outerShdw>
                </a:effectLst>
                <a:latin typeface="Arial" charset="0"/>
              </a:rPr>
              <a:t>There is no essential human nature; humans are merely the contingent products of time and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chance.</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“The very idea that the world or the self has an intrinsic nature—one which the physicist or the poet may have glimpsed—is a remnant of the idea that the world is a divine creation” (Rorty, 21).</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pic>
        <p:nvPicPr>
          <p:cNvPr id="7172" name="Picture 9" descr="Richard Rorty.jpg"/>
          <p:cNvPicPr>
            <a:picLocks noChangeAspect="1"/>
          </p:cNvPicPr>
          <p:nvPr/>
        </p:nvPicPr>
        <p:blipFill>
          <a:blip r:embed="rId2" cstate="print"/>
          <a:srcRect/>
          <a:stretch>
            <a:fillRect/>
          </a:stretch>
        </p:blipFill>
        <p:spPr bwMode="auto">
          <a:xfrm>
            <a:off x="685800" y="2667000"/>
            <a:ext cx="1309688" cy="1917700"/>
          </a:xfrm>
          <a:prstGeom prst="rect">
            <a:avLst/>
          </a:prstGeom>
          <a:noFill/>
          <a:ln w="9525">
            <a:noFill/>
            <a:miter lim="800000"/>
            <a:headEnd/>
            <a:tailEnd/>
          </a:ln>
        </p:spPr>
      </p:pic>
      <p:pic>
        <p:nvPicPr>
          <p:cNvPr id="7173" name="Picture 10" descr="Rorty's book.gif"/>
          <p:cNvPicPr>
            <a:picLocks noChangeAspect="1"/>
          </p:cNvPicPr>
          <p:nvPr/>
        </p:nvPicPr>
        <p:blipFill>
          <a:blip r:embed="rId3" cstate="print"/>
          <a:srcRect/>
          <a:stretch>
            <a:fillRect/>
          </a:stretch>
        </p:blipFill>
        <p:spPr bwMode="auto">
          <a:xfrm>
            <a:off x="1295400" y="3962400"/>
            <a:ext cx="1428750" cy="2209800"/>
          </a:xfrm>
          <a:prstGeom prst="rect">
            <a:avLst/>
          </a:prstGeom>
          <a:noFill/>
          <a:ln w="9525">
            <a:noFill/>
            <a:miter lim="800000"/>
            <a:headEnd/>
            <a:tailEnd/>
          </a:ln>
        </p:spPr>
      </p:pic>
      <p:sp>
        <p:nvSpPr>
          <p:cNvPr id="7174"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1" end="1"/>
                                            </p:txEl>
                                          </p:spTgt>
                                        </p:tgtEl>
                                        <p:attrNameLst>
                                          <p:attrName>style.visibility</p:attrName>
                                        </p:attrNameLst>
                                      </p:cBhvr>
                                      <p:to>
                                        <p:strVal val="visible"/>
                                      </p:to>
                                    </p:set>
                                    <p:anim calcmode="lin" valueType="num">
                                      <p:cBhvr additive="base">
                                        <p:cTn id="13"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970338"/>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2"/>
              <a:defRPr/>
            </a:pPr>
            <a:r>
              <a:rPr lang="en-US" sz="2800" i="1" u="sng" dirty="0">
                <a:effectLst>
                  <a:outerShdw blurRad="38100" dist="38100" dir="2700000" algn="tl">
                    <a:srgbClr val="000000">
                      <a:alpha val="43137"/>
                    </a:srgbClr>
                  </a:outerShdw>
                </a:effectLst>
                <a:latin typeface="Arial" charset="0"/>
              </a:rPr>
              <a:t>There is no essential human nature; humans are merely the contingent products of time and </a:t>
            </a:r>
            <a:r>
              <a:rPr lang="en-US" sz="2800" dirty="0">
                <a:effectLst>
                  <a:outerShdw blurRad="38100" dist="38100" dir="2700000" algn="tl">
                    <a:srgbClr val="000000">
                      <a:alpha val="43137"/>
                    </a:srgbClr>
                  </a:outerShdw>
                </a:effectLst>
                <a:latin typeface="Arial" charset="0"/>
              </a:rPr>
              <a:t>		</a:t>
            </a:r>
            <a:r>
              <a:rPr lang="en-US" sz="2800" i="1" u="sng" dirty="0">
                <a:effectLst>
                  <a:outerShdw blurRad="38100" dist="38100" dir="2700000" algn="tl">
                    <a:srgbClr val="000000">
                      <a:alpha val="43137"/>
                    </a:srgbClr>
                  </a:outerShdw>
                </a:effectLst>
                <a:latin typeface="Arial" charset="0"/>
              </a:rPr>
              <a:t>chance</a:t>
            </a:r>
            <a:r>
              <a:rPr lang="en-US" sz="2800" dirty="0">
                <a:effectLst>
                  <a:outerShdw blurRad="38100" dist="38100" dir="2700000" algn="tl">
                    <a:srgbClr val="000000">
                      <a:alpha val="43137"/>
                    </a:srgbClr>
                  </a:outerShdw>
                </a:effectLst>
                <a:latin typeface="Arial" charset="0"/>
              </a:rPr>
              <a:t>.</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“There is no such thing as ‘human nature’ or the ‘deepest level of the self’” (Rorty, xiii).</a:t>
            </a:r>
          </a:p>
          <a:p>
            <a:pPr marL="27432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He views the discussion about “the nature of man” as “an unprofitable topic” (Rorty, 8).</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pic>
        <p:nvPicPr>
          <p:cNvPr id="8196" name="Picture 9" descr="Richard Rorty.jpg"/>
          <p:cNvPicPr>
            <a:picLocks noChangeAspect="1"/>
          </p:cNvPicPr>
          <p:nvPr/>
        </p:nvPicPr>
        <p:blipFill>
          <a:blip r:embed="rId2" cstate="print"/>
          <a:srcRect/>
          <a:stretch>
            <a:fillRect/>
          </a:stretch>
        </p:blipFill>
        <p:spPr bwMode="auto">
          <a:xfrm>
            <a:off x="685800" y="2667000"/>
            <a:ext cx="1309688" cy="1917700"/>
          </a:xfrm>
          <a:prstGeom prst="rect">
            <a:avLst/>
          </a:prstGeom>
          <a:noFill/>
          <a:ln w="9525">
            <a:noFill/>
            <a:miter lim="800000"/>
            <a:headEnd/>
            <a:tailEnd/>
          </a:ln>
        </p:spPr>
      </p:pic>
      <p:pic>
        <p:nvPicPr>
          <p:cNvPr id="8197" name="Picture 10" descr="Rorty's book.gif"/>
          <p:cNvPicPr>
            <a:picLocks noChangeAspect="1"/>
          </p:cNvPicPr>
          <p:nvPr/>
        </p:nvPicPr>
        <p:blipFill>
          <a:blip r:embed="rId3" cstate="print"/>
          <a:srcRect/>
          <a:stretch>
            <a:fillRect/>
          </a:stretch>
        </p:blipFill>
        <p:spPr bwMode="auto">
          <a:xfrm>
            <a:off x="1295400" y="3962400"/>
            <a:ext cx="1428750" cy="2209800"/>
          </a:xfrm>
          <a:prstGeom prst="rect">
            <a:avLst/>
          </a:prstGeom>
          <a:noFill/>
          <a:ln w="9525">
            <a:noFill/>
            <a:miter lim="800000"/>
            <a:headEnd/>
            <a:tailEnd/>
          </a:ln>
        </p:spPr>
      </p:pic>
      <p:sp>
        <p:nvSpPr>
          <p:cNvPr id="8198"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5366">
                                            <p:txEl>
                                              <p:pRg st="1" end="1"/>
                                            </p:txEl>
                                          </p:spTgt>
                                        </p:tgtEl>
                                        <p:attrNameLst>
                                          <p:attrName>style.visibility</p:attrName>
                                        </p:attrNameLst>
                                      </p:cBhvr>
                                      <p:to>
                                        <p:strVal val="visible"/>
                                      </p:to>
                                    </p:set>
                                    <p:anim calcmode="lin" valueType="num">
                                      <p:cBhvr additive="base">
                                        <p:cTn id="7"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2" end="2"/>
                                            </p:txEl>
                                          </p:spTgt>
                                        </p:tgtEl>
                                        <p:attrNameLst>
                                          <p:attrName>style.visibility</p:attrName>
                                        </p:attrNameLst>
                                      </p:cBhvr>
                                      <p:to>
                                        <p:strVal val="visible"/>
                                      </p:to>
                                    </p:set>
                                    <p:anim calcmode="lin" valueType="num">
                                      <p:cBhvr additive="base">
                                        <p:cTn id="13"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54012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3"/>
              <a:defRPr/>
            </a:pPr>
            <a:r>
              <a:rPr lang="en-US" sz="2800" i="1" u="sng" dirty="0">
                <a:effectLst>
                  <a:outerShdw blurRad="38100" dist="38100" dir="2700000" algn="tl">
                    <a:srgbClr val="000000">
                      <a:alpha val="43137"/>
                    </a:srgbClr>
                  </a:outerShdw>
                </a:effectLst>
                <a:latin typeface="Arial" charset="0"/>
              </a:rPr>
              <a:t>The author has no real authority; the reader gives a text its meaning.</a:t>
            </a:r>
          </a:p>
          <a:p>
            <a:pPr marL="2286000" lvl="1" indent="-457200">
              <a:spcBef>
                <a:spcPct val="50000"/>
              </a:spcBef>
              <a:buFont typeface="Wingdings" pitchFamily="2" charset="2"/>
              <a:buChar char="Ø"/>
              <a:defRPr/>
            </a:pPr>
            <a:r>
              <a:rPr lang="en-US" dirty="0" err="1">
                <a:effectLst>
                  <a:outerShdw blurRad="38100" dist="38100" dir="2700000" algn="tl">
                    <a:srgbClr val="000000">
                      <a:alpha val="43137"/>
                    </a:srgbClr>
                  </a:outerShdw>
                </a:effectLst>
                <a:latin typeface="Arial" charset="0"/>
              </a:rPr>
              <a:t>Patte</a:t>
            </a:r>
            <a:r>
              <a:rPr lang="en-US" dirty="0">
                <a:effectLst>
                  <a:outerShdw blurRad="38100" dist="38100" dir="2700000" algn="tl">
                    <a:srgbClr val="000000">
                      <a:alpha val="43137"/>
                    </a:srgbClr>
                  </a:outerShdw>
                </a:effectLst>
                <a:latin typeface="Arial" charset="0"/>
              </a:rPr>
              <a:t> asserts, “The text in and of itself does not ‘mean’ anything” (</a:t>
            </a:r>
            <a:r>
              <a:rPr lang="en-US" dirty="0" err="1">
                <a:effectLst>
                  <a:outerShdw blurRad="38100" dist="38100" dir="2700000" algn="tl">
                    <a:srgbClr val="000000">
                      <a:alpha val="43137"/>
                    </a:srgbClr>
                  </a:outerShdw>
                </a:effectLst>
                <a:latin typeface="Arial" charset="0"/>
              </a:rPr>
              <a:t>Patte</a:t>
            </a:r>
            <a:r>
              <a:rPr lang="en-US" dirty="0">
                <a:effectLst>
                  <a:outerShdw blurRad="38100" dist="38100" dir="2700000" algn="tl">
                    <a:srgbClr val="000000">
                      <a:alpha val="43137"/>
                    </a:srgbClr>
                  </a:outerShdw>
                </a:effectLst>
                <a:latin typeface="Arial" charset="0"/>
              </a:rPr>
              <a:t>, 94) until readers apply their interpretation to it.</a:t>
            </a:r>
          </a:p>
          <a:p>
            <a:pPr marL="27432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No interpretation is better than another’s; all interpretations are equally valid.</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9220"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7" name="Picture 6" descr="Daniel Patte.gif"/>
          <p:cNvPicPr>
            <a:picLocks noChangeAspect="1"/>
          </p:cNvPicPr>
          <p:nvPr/>
        </p:nvPicPr>
        <p:blipFill>
          <a:blip r:embed="rId2" cstate="print"/>
          <a:srcRect l="8218" t="14285" r="4111" b="5357"/>
          <a:stretch>
            <a:fillRect/>
          </a:stretch>
        </p:blipFill>
        <p:spPr bwMode="auto">
          <a:xfrm>
            <a:off x="609600" y="2743200"/>
            <a:ext cx="1571625" cy="2209800"/>
          </a:xfrm>
          <a:prstGeom prst="rect">
            <a:avLst/>
          </a:prstGeom>
          <a:noFill/>
          <a:ln w="9525">
            <a:noFill/>
            <a:miter lim="800000"/>
            <a:headEnd/>
            <a:tailEnd/>
          </a:ln>
        </p:spPr>
      </p:pic>
      <p:pic>
        <p:nvPicPr>
          <p:cNvPr id="8" name="Picture 7" descr="patte's book.jpg"/>
          <p:cNvPicPr>
            <a:picLocks noChangeAspect="1"/>
          </p:cNvPicPr>
          <p:nvPr/>
        </p:nvPicPr>
        <p:blipFill>
          <a:blip r:embed="rId3" cstate="print"/>
          <a:srcRect/>
          <a:stretch>
            <a:fillRect/>
          </a:stretch>
        </p:blipFill>
        <p:spPr bwMode="auto">
          <a:xfrm>
            <a:off x="1295400" y="4114800"/>
            <a:ext cx="1338263" cy="20399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1" end="1"/>
                                            </p:txEl>
                                          </p:spTgt>
                                        </p:tgtEl>
                                        <p:attrNameLst>
                                          <p:attrName>style.visibility</p:attrName>
                                        </p:attrNameLst>
                                      </p:cBhvr>
                                      <p:to>
                                        <p:strVal val="visible"/>
                                      </p:to>
                                    </p:set>
                                    <p:anim calcmode="lin" valueType="num">
                                      <p:cBhvr additive="base">
                                        <p:cTn id="13"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5" presetID="10"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nodeType="clickEffect">
                                  <p:stCondLst>
                                    <p:cond delay="0"/>
                                  </p:stCondLst>
                                  <p:childTnLst>
                                    <p:set>
                                      <p:cBhvr>
                                        <p:cTn id="21" dur="1" fill="hold">
                                          <p:stCondLst>
                                            <p:cond delay="0"/>
                                          </p:stCondLst>
                                        </p:cTn>
                                        <p:tgtEl>
                                          <p:spTgt spid="15366">
                                            <p:txEl>
                                              <p:pRg st="2" end="2"/>
                                            </p:txEl>
                                          </p:spTgt>
                                        </p:tgtEl>
                                        <p:attrNameLst>
                                          <p:attrName>style.visibility</p:attrName>
                                        </p:attrNameLst>
                                      </p:cBhvr>
                                      <p:to>
                                        <p:strVal val="visible"/>
                                      </p:to>
                                    </p:set>
                                    <p:anim calcmode="lin" valueType="num">
                                      <p:cBhvr additive="base">
                                        <p:cTn id="22"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15366">
                                            <p:txEl>
                                              <p:pRg st="2" end="2"/>
                                            </p:txEl>
                                          </p:spTgt>
                                        </p:tgtEl>
                                        <p:attrNameLst>
                                          <p:attrName>ppt_y</p:attrName>
                                        </p:attrNameLst>
                                      </p:cBhvr>
                                      <p:tavLst>
                                        <p:tav tm="0">
                                          <p:val>
                                            <p:strVal val="#ppt_y"/>
                                          </p:val>
                                        </p:tav>
                                        <p:tav tm="100000">
                                          <p:val>
                                            <p:strVal val="#ppt_y"/>
                                          </p:val>
                                        </p:tav>
                                      </p:tavLst>
                                    </p:anim>
                                  </p:childTnLst>
                                </p:cTn>
                              </p:par>
                              <p:par>
                                <p:cTn id="24" presetID="10" presetClass="entr" presetSubtype="0"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533400" y="1736725"/>
            <a:ext cx="8305800" cy="3908425"/>
          </a:xfrm>
          <a:prstGeom prst="rect">
            <a:avLst/>
          </a:prstGeom>
          <a:noFill/>
          <a:ln w="9525">
            <a:noFill/>
            <a:miter lim="800000"/>
            <a:headEnd/>
            <a:tailEnd/>
          </a:ln>
        </p:spPr>
        <p:txBody>
          <a:bodyPr>
            <a:spAutoFit/>
          </a:bodyPr>
          <a:lstStyle/>
          <a:p>
            <a:pPr marL="514350" indent="-514350">
              <a:spcBef>
                <a:spcPct val="50000"/>
              </a:spcBef>
              <a:buFont typeface="+mj-lt"/>
              <a:buAutoNum type="arabicPeriod" startAt="4"/>
              <a:defRPr/>
            </a:pPr>
            <a:r>
              <a:rPr lang="en-US" sz="2800" i="1" u="sng" dirty="0">
                <a:effectLst>
                  <a:outerShdw blurRad="38100" dist="38100" dir="2700000" algn="tl">
                    <a:srgbClr val="000000">
                      <a:alpha val="43137"/>
                    </a:srgbClr>
                  </a:outerShdw>
                </a:effectLst>
                <a:latin typeface="Arial" charset="0"/>
              </a:rPr>
              <a:t>Language does not mean just one thing; it can mean whatever the reader wants it to mean.</a:t>
            </a:r>
          </a:p>
          <a:p>
            <a:pPr marL="22860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Jacques Derrida formulated a hermeneutical theory that argued that no single definitive interpretation of a text is possible.</a:t>
            </a:r>
          </a:p>
          <a:p>
            <a:pPr marL="2743200" lvl="1" indent="-457200">
              <a:spcBef>
                <a:spcPct val="50000"/>
              </a:spcBef>
              <a:buFont typeface="Wingdings" pitchFamily="2" charset="2"/>
              <a:buChar char="Ø"/>
              <a:defRPr/>
            </a:pPr>
            <a:r>
              <a:rPr lang="en-US" dirty="0">
                <a:effectLst>
                  <a:outerShdw blurRad="38100" dist="38100" dir="2700000" algn="tl">
                    <a:srgbClr val="000000">
                      <a:alpha val="43137"/>
                    </a:srgbClr>
                  </a:outerShdw>
                </a:effectLst>
                <a:latin typeface="Arial" charset="0"/>
              </a:rPr>
              <a:t>Words do not mean just one thing (</a:t>
            </a:r>
            <a:r>
              <a:rPr lang="en-US" dirty="0" err="1">
                <a:effectLst>
                  <a:outerShdw blurRad="38100" dist="38100" dir="2700000" algn="tl">
                    <a:srgbClr val="000000">
                      <a:alpha val="43137"/>
                    </a:srgbClr>
                  </a:outerShdw>
                </a:effectLst>
                <a:latin typeface="Arial" charset="0"/>
              </a:rPr>
              <a:t>monosemy</a:t>
            </a:r>
            <a:r>
              <a:rPr lang="en-US" dirty="0">
                <a:effectLst>
                  <a:outerShdw blurRad="38100" dist="38100" dir="2700000" algn="tl">
                    <a:srgbClr val="000000">
                      <a:alpha val="43137"/>
                    </a:srgbClr>
                  </a:outerShdw>
                </a:effectLst>
                <a:latin typeface="Arial" charset="0"/>
              </a:rPr>
              <a:t>) but are capable of a multiplicity of meanings (</a:t>
            </a:r>
            <a:r>
              <a:rPr lang="en-US" dirty="0" err="1">
                <a:effectLst>
                  <a:outerShdw blurRad="38100" dist="38100" dir="2700000" algn="tl">
                    <a:srgbClr val="000000">
                      <a:alpha val="43137"/>
                    </a:srgbClr>
                  </a:outerShdw>
                </a:effectLst>
                <a:latin typeface="Arial" charset="0"/>
              </a:rPr>
              <a:t>polysemy</a:t>
            </a:r>
            <a:r>
              <a:rPr lang="en-US" dirty="0">
                <a:effectLst>
                  <a:outerShdw blurRad="38100" dist="38100" dir="2700000" algn="tl">
                    <a:srgbClr val="000000">
                      <a:alpha val="43137"/>
                    </a:srgbClr>
                  </a:outerShdw>
                </a:effectLst>
                <a:latin typeface="Arial" charset="0"/>
              </a:rPr>
              <a:t>).</a:t>
            </a:r>
          </a:p>
        </p:txBody>
      </p:sp>
      <p:sp>
        <p:nvSpPr>
          <p:cNvPr id="9" name="TextBox 8"/>
          <p:cNvSpPr txBox="1"/>
          <p:nvPr/>
        </p:nvSpPr>
        <p:spPr>
          <a:xfrm>
            <a:off x="609600" y="381000"/>
            <a:ext cx="8001000" cy="708025"/>
          </a:xfrm>
          <a:prstGeom prst="rect">
            <a:avLst/>
          </a:prstGeom>
          <a:noFill/>
        </p:spPr>
        <p:txBody>
          <a:bodyPr>
            <a:spAutoFit/>
          </a:bodyPr>
          <a:lstStyle/>
          <a:p>
            <a:pPr algn="ctr">
              <a:defRPr/>
            </a:pPr>
            <a:r>
              <a:rPr lang="en-US" sz="4000" b="1" dirty="0">
                <a:solidFill>
                  <a:srgbClr val="FFC000"/>
                </a:solidFill>
                <a:effectLst>
                  <a:outerShdw blurRad="38100" dist="38100" dir="2700000" algn="tl">
                    <a:srgbClr val="000000">
                      <a:alpha val="43137"/>
                    </a:srgbClr>
                  </a:outerShdw>
                </a:effectLst>
              </a:rPr>
              <a:t>Major Emphases of Postmodernism</a:t>
            </a:r>
          </a:p>
        </p:txBody>
      </p:sp>
      <p:sp>
        <p:nvSpPr>
          <p:cNvPr id="10244" name="Rectangle 5"/>
          <p:cNvSpPr>
            <a:spLocks noChangeArrowheads="1"/>
          </p:cNvSpPr>
          <p:nvPr/>
        </p:nvSpPr>
        <p:spPr bwMode="auto">
          <a:xfrm>
            <a:off x="0" y="1143000"/>
            <a:ext cx="5486400" cy="152400"/>
          </a:xfrm>
          <a:prstGeom prst="rect">
            <a:avLst/>
          </a:prstGeom>
          <a:solidFill>
            <a:srgbClr val="663300">
              <a:alpha val="50195"/>
            </a:srgbClr>
          </a:solidFill>
          <a:ln w="9525">
            <a:noFill/>
            <a:miter lim="800000"/>
            <a:headEnd/>
            <a:tailEnd/>
          </a:ln>
        </p:spPr>
        <p:txBody>
          <a:bodyPr wrap="none" anchor="ctr"/>
          <a:lstStyle/>
          <a:p>
            <a:endParaRPr lang="en-US"/>
          </a:p>
        </p:txBody>
      </p:sp>
      <p:pic>
        <p:nvPicPr>
          <p:cNvPr id="10" name="Picture 9" descr="Jacques Derrida.jpg"/>
          <p:cNvPicPr>
            <a:picLocks noChangeAspect="1"/>
          </p:cNvPicPr>
          <p:nvPr/>
        </p:nvPicPr>
        <p:blipFill>
          <a:blip r:embed="rId2" cstate="print"/>
          <a:srcRect l="6364" t="6363" b="3938"/>
          <a:stretch>
            <a:fillRect/>
          </a:stretch>
        </p:blipFill>
        <p:spPr bwMode="auto">
          <a:xfrm>
            <a:off x="685800" y="2743200"/>
            <a:ext cx="1484313" cy="2133600"/>
          </a:xfrm>
          <a:prstGeom prst="rect">
            <a:avLst/>
          </a:prstGeom>
          <a:noFill/>
          <a:ln w="9525">
            <a:noFill/>
            <a:miter lim="800000"/>
            <a:headEnd/>
            <a:tailEnd/>
          </a:ln>
        </p:spPr>
      </p:pic>
      <p:pic>
        <p:nvPicPr>
          <p:cNvPr id="11" name="Picture 10" descr="Derrida's book.jpg"/>
          <p:cNvPicPr>
            <a:picLocks noChangeAspect="1"/>
          </p:cNvPicPr>
          <p:nvPr/>
        </p:nvPicPr>
        <p:blipFill>
          <a:blip r:embed="rId3" cstate="print"/>
          <a:srcRect/>
          <a:stretch>
            <a:fillRect/>
          </a:stretch>
        </p:blipFill>
        <p:spPr bwMode="auto">
          <a:xfrm>
            <a:off x="1600200" y="4419600"/>
            <a:ext cx="1196975" cy="1862138"/>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 calcmode="lin" valueType="num">
                                      <p:cBhvr additive="base">
                                        <p:cTn id="7" dur="500" fill="hold"/>
                                        <p:tgtEl>
                                          <p:spTgt spid="1536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5366">
                                            <p:txEl>
                                              <p:pRg st="1" end="1"/>
                                            </p:txEl>
                                          </p:spTgt>
                                        </p:tgtEl>
                                        <p:attrNameLst>
                                          <p:attrName>style.visibility</p:attrName>
                                        </p:attrNameLst>
                                      </p:cBhvr>
                                      <p:to>
                                        <p:strVal val="visible"/>
                                      </p:to>
                                    </p:set>
                                    <p:anim calcmode="lin" valueType="num">
                                      <p:cBhvr additive="base">
                                        <p:cTn id="13" dur="500" fill="hold"/>
                                        <p:tgtEl>
                                          <p:spTgt spid="1536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6">
                                            <p:txEl>
                                              <p:pRg st="1" end="1"/>
                                            </p:txEl>
                                          </p:spTgt>
                                        </p:tgtEl>
                                        <p:attrNameLst>
                                          <p:attrName>ppt_y</p:attrName>
                                        </p:attrNameLst>
                                      </p:cBhvr>
                                      <p:tavLst>
                                        <p:tav tm="0">
                                          <p:val>
                                            <p:strVal val="#ppt_y"/>
                                          </p:val>
                                        </p:tav>
                                        <p:tav tm="100000">
                                          <p:val>
                                            <p:strVal val="#ppt_y"/>
                                          </p:val>
                                        </p:tav>
                                      </p:tavLst>
                                    </p:anim>
                                  </p:childTnLst>
                                </p:cTn>
                              </p:par>
                              <p:par>
                                <p:cTn id="15" presetID="10"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nodeType="clickEffect">
                                  <p:stCondLst>
                                    <p:cond delay="0"/>
                                  </p:stCondLst>
                                  <p:childTnLst>
                                    <p:set>
                                      <p:cBhvr>
                                        <p:cTn id="21" dur="1" fill="hold">
                                          <p:stCondLst>
                                            <p:cond delay="0"/>
                                          </p:stCondLst>
                                        </p:cTn>
                                        <p:tgtEl>
                                          <p:spTgt spid="15366">
                                            <p:txEl>
                                              <p:pRg st="2" end="2"/>
                                            </p:txEl>
                                          </p:spTgt>
                                        </p:tgtEl>
                                        <p:attrNameLst>
                                          <p:attrName>style.visibility</p:attrName>
                                        </p:attrNameLst>
                                      </p:cBhvr>
                                      <p:to>
                                        <p:strVal val="visible"/>
                                      </p:to>
                                    </p:set>
                                    <p:anim calcmode="lin" valueType="num">
                                      <p:cBhvr additive="base">
                                        <p:cTn id="22" dur="500" fill="hold"/>
                                        <p:tgtEl>
                                          <p:spTgt spid="15366">
                                            <p:txEl>
                                              <p:pRg st="2" end="2"/>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15366">
                                            <p:txEl>
                                              <p:pRg st="2" end="2"/>
                                            </p:txEl>
                                          </p:spTgt>
                                        </p:tgtEl>
                                        <p:attrNameLst>
                                          <p:attrName>ppt_y</p:attrName>
                                        </p:attrNameLst>
                                      </p:cBhvr>
                                      <p:tavLst>
                                        <p:tav tm="0">
                                          <p:val>
                                            <p:strVal val="#ppt_y"/>
                                          </p:val>
                                        </p:tav>
                                        <p:tav tm="100000">
                                          <p:val>
                                            <p:strVal val="#ppt_y"/>
                                          </p:val>
                                        </p:tav>
                                      </p:tavLst>
                                    </p:anim>
                                  </p:childTnLst>
                                </p:cTn>
                              </p:par>
                              <p:par>
                                <p:cTn id="24" presetID="10"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439</TotalTime>
  <Words>1676</Words>
  <Application>Microsoft Office PowerPoint</Application>
  <PresentationFormat>On-screen Show (4:3)</PresentationFormat>
  <Paragraphs>164</Paragraphs>
  <Slides>31</Slides>
  <Notes>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Technic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Pulpit Apologetics</vt:lpstr>
      <vt:lpstr>Characteristics of Contemporary Hearers</vt:lpstr>
      <vt:lpstr>How Not to Be Apologetic</vt:lpstr>
      <vt:lpstr>Homiletical Elements in Communicating with Postmoderns</vt:lpstr>
      <vt:lpstr>Sermon Delivery for Postmoderns</vt:lpstr>
      <vt:lpstr>Pulpit Apologetics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nobts</dc:creator>
  <cp:lastModifiedBy>pkendrick</cp:lastModifiedBy>
  <cp:revision>52</cp:revision>
  <dcterms:created xsi:type="dcterms:W3CDTF">2004-11-10T22:41:03Z</dcterms:created>
  <dcterms:modified xsi:type="dcterms:W3CDTF">2012-09-10T11:29:54Z</dcterms:modified>
</cp:coreProperties>
</file>